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9" r:id="rId3"/>
    <p:sldId id="257" r:id="rId4"/>
    <p:sldId id="258" r:id="rId5"/>
    <p:sldId id="260" r:id="rId6"/>
    <p:sldId id="262" r:id="rId7"/>
    <p:sldId id="261" r:id="rId8"/>
    <p:sldId id="263" r:id="rId9"/>
    <p:sldId id="271" r:id="rId10"/>
    <p:sldId id="272" r:id="rId11"/>
    <p:sldId id="273" r:id="rId12"/>
    <p:sldId id="264" r:id="rId13"/>
    <p:sldId id="274" r:id="rId14"/>
    <p:sldId id="266" r:id="rId15"/>
    <p:sldId id="276" r:id="rId16"/>
    <p:sldId id="277" r:id="rId17"/>
    <p:sldId id="278" r:id="rId18"/>
    <p:sldId id="275" r:id="rId19"/>
    <p:sldId id="270" r:id="rId20"/>
    <p:sldId id="279" r:id="rId21"/>
    <p:sldId id="280" r:id="rId22"/>
    <p:sldId id="281" r:id="rId23"/>
    <p:sldId id="282" r:id="rId24"/>
    <p:sldId id="283" r:id="rId25"/>
    <p:sldId id="286" r:id="rId26"/>
    <p:sldId id="287" r:id="rId27"/>
    <p:sldId id="289" r:id="rId28"/>
    <p:sldId id="290" r:id="rId29"/>
    <p:sldId id="292" r:id="rId30"/>
    <p:sldId id="291" r:id="rId31"/>
    <p:sldId id="293" r:id="rId32"/>
    <p:sldId id="294" r:id="rId33"/>
    <p:sldId id="295" r:id="rId34"/>
    <p:sldId id="296" r:id="rId35"/>
    <p:sldId id="297" r:id="rId36"/>
    <p:sldId id="309" r:id="rId37"/>
    <p:sldId id="298" r:id="rId38"/>
    <p:sldId id="299" r:id="rId39"/>
    <p:sldId id="288" r:id="rId40"/>
    <p:sldId id="300" r:id="rId41"/>
    <p:sldId id="301" r:id="rId42"/>
    <p:sldId id="302" r:id="rId43"/>
    <p:sldId id="310" r:id="rId44"/>
    <p:sldId id="304" r:id="rId45"/>
    <p:sldId id="305" r:id="rId46"/>
    <p:sldId id="311" r:id="rId47"/>
    <p:sldId id="312" r:id="rId48"/>
    <p:sldId id="313" r:id="rId49"/>
    <p:sldId id="306" r:id="rId50"/>
    <p:sldId id="307" r:id="rId51"/>
    <p:sldId id="314" r:id="rId52"/>
    <p:sldId id="315" r:id="rId53"/>
    <p:sldId id="316" r:id="rId54"/>
    <p:sldId id="317" r:id="rId55"/>
    <p:sldId id="318" r:id="rId56"/>
    <p:sldId id="319" r:id="rId57"/>
    <p:sldId id="320" r:id="rId58"/>
    <p:sldId id="321" r:id="rId59"/>
    <p:sldId id="322" r:id="rId60"/>
    <p:sldId id="325" r:id="rId61"/>
    <p:sldId id="326" r:id="rId62"/>
    <p:sldId id="327" r:id="rId63"/>
    <p:sldId id="328" r:id="rId64"/>
    <p:sldId id="323" r:id="rId65"/>
    <p:sldId id="324" r:id="rId66"/>
    <p:sldId id="348" r:id="rId67"/>
    <p:sldId id="347" r:id="rId68"/>
    <p:sldId id="346" r:id="rId69"/>
    <p:sldId id="345" r:id="rId70"/>
    <p:sldId id="344" r:id="rId71"/>
    <p:sldId id="343" r:id="rId72"/>
    <p:sldId id="342" r:id="rId73"/>
    <p:sldId id="341" r:id="rId74"/>
    <p:sldId id="354" r:id="rId75"/>
    <p:sldId id="340" r:id="rId76"/>
    <p:sldId id="355" r:id="rId77"/>
    <p:sldId id="356" r:id="rId78"/>
    <p:sldId id="349" r:id="rId79"/>
    <p:sldId id="352" r:id="rId80"/>
    <p:sldId id="357" r:id="rId81"/>
    <p:sldId id="358" r:id="rId82"/>
    <p:sldId id="359" r:id="rId83"/>
    <p:sldId id="338" r:id="rId84"/>
    <p:sldId id="360" r:id="rId85"/>
    <p:sldId id="361" r:id="rId86"/>
    <p:sldId id="362" r:id="rId87"/>
    <p:sldId id="332" r:id="rId88"/>
    <p:sldId id="350" r:id="rId89"/>
    <p:sldId id="331" r:id="rId90"/>
    <p:sldId id="363" r:id="rId91"/>
    <p:sldId id="33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iya Murthi Sankaran" initials="SMS" lastIdx="1" clrIdx="0">
    <p:extLst>
      <p:ext uri="{19B8F6BF-5375-455C-9EA6-DF929625EA0E}">
        <p15:presenceInfo xmlns:p15="http://schemas.microsoft.com/office/powerpoint/2012/main" userId="9284e5cb05e1db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52A56-9B49-4C95-97C6-7B2EFF420B8C}" v="30" dt="2022-06-27T19:06:47.724"/>
    <p1510:client id="{25AECD21-0DAF-471D-B86A-E61CB21BCDE5}" v="358" dt="2022-06-27T18:12:13.346"/>
    <p1510:client id="{2CC4AED1-CAC9-41B8-A243-02C093BDE9CF}" v="496" dt="2022-06-27T18:55:36.190"/>
    <p1510:client id="{37C65452-2DD3-4357-AAD7-147462B1BAA1}" v="84" dt="2022-06-27T18:48:51.780"/>
    <p1510:client id="{5D207000-C03A-4412-A6F8-CF71ADA6408C}" v="1180" dt="2022-06-27T19:53:15.026"/>
    <p1510:client id="{7DD660CD-0690-4883-98FE-6C6F62FA842B}" v="718" dt="2022-06-27T18:39:56.234"/>
    <p1510:client id="{82B34075-730E-473E-AFBA-68E210CB384C}" v="632" dt="2022-06-14T16:17:59.091"/>
    <p1510:client id="{B42D9BE2-9681-419D-BB9B-87599EC372B5}" v="80" dt="2022-06-14T10:52:19.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01.649"/>
    </inkml:context>
    <inkml:brush xml:id="br0">
      <inkml:brushProperty name="width" value="0.05" units="cm"/>
      <inkml:brushProperty name="height" value="0.05" units="cm"/>
      <inkml:brushProperty name="color" value="#E71224"/>
    </inkml:brush>
  </inkml:definitions>
  <inkml:trace contextRef="#ctx0" brushRef="#br0">0 21 20420,'0'-11'116,"0"3"0,0 6 0,0 10 0,0 5 0,0 5 0,0 1 1,0 3-1,0 3 14,0 2 1,0-4 0,0 5 107,0-3-191,0 6 0,0-4 0,0 8 95,0 0-110,0 0 1,0 5-1,0 1 1,0 0-8,0 2 1,0-1-1,0 5 1,0-4 0,0-1 0,0-3 0,0 6 0,0-3 32,0-3 0,0 4 1,0-2-1,0-2 66,0-3 0,0 5 0,0 2 1,0 0 37,0-1 0,0 5 0,0-5 0,0 1-100,0 0 1,0-2 0,0-6-72,0-1-6,0 1 0,0 4 1,0-2-1,0-4 12,0 0 1,0-2 0,0 0-1,0-2 24,0 2 1,0 2-1,0 0 1,0-2 43,0-2 1,0 1 0,0 4 0,0 1 79,0 0 1,0 0 0,0 0 0,0 0-60,0 0 0,0-2 0,0-2 1,0-4-38,0-2 0,0 1 0,0-5 0,0 2-36,0-1 1,0-3 0,0-1-1,0-1-53,0 0 0,0 1 0,0-1 0,0 1-1,0-1 0,0 1-27,0-1 69,0 1 0,0-1-71,0 1 68,0-1 0,0 1-1,0-1 1,0 0-1,0 1 3,0-1 1,0 1-1,0-1 1,0 1-1,0-1 1,0 7 0,0-1 0,0-2-4,0-1 1,0 3 0,0 0 0,0-1 1,0-3 1,0-2-1,0 1 1,0-1 152,0 1 1,0-7-23,0 1-101,0 0 1,0-1 30,0 1 1,0-6 95,0 5-101,0-7 0,0 6-296,0-4-190,0-4 262,0 6 138,0-1 1,0-3 159,0 8 159,0-8-251,0 11-112,0-13 111,0 14-112,0-14 75,0 5-88,0-7 238,0 0-1839,0 8 496,0-6 656,0 6 58,0-8-665,0 0 1126,0 8-108,0-6 0,0 7 127,0-3 0,0-4 0,0 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50.564"/>
    </inkml:context>
    <inkml:brush xml:id="br0">
      <inkml:brushProperty name="width" value="0.08571" units="cm"/>
      <inkml:brushProperty name="height" value="0.08571" units="cm"/>
      <inkml:brushProperty name="color" value="#E71224"/>
    </inkml:brush>
  </inkml:definitions>
  <inkml:trace contextRef="#ctx0" brushRef="#br0">53 54 6032,'7'0'316,"0"0"-226,-5 0-24,3 0 1,-4 0 388,3 0-26,-3 0 248,4 0 218,-5 0 145,4 0-745,-2 0 0,2-1 63,-4-2-345,0 1 0,-1-2-124,-2 4 0,-3 0-317,-5 0 339,5 0 1,-3 0 0,3 1-256,0 2 302,-4-1 1,8 7-59,-5-2 72,4 3 0,-1-3 0,4 0-23,0 1 0,0 2 0,0 0 0,1 0-27,2-3 0,3 1 0,5-3 0,0 0 47,-1-1 1,5 3-1,0-3 1,0-2 44,1 0 0,2-2 1,-4-2-1,-1-1 54,-1-4 0,-2 1 1,1-1-1,0-2 189,-1 0 0,-3-2 117,1 1-253,-6-1 0,3 0 0,-5 1 1,0-1 28,0 0 0,-5 2 0,-1 0 74,0 2-177,-3 0 1,3 0-1,-5 1-205,0 1 178,1 2 1,-1 3-1,0 0 1,1 0-70,-1 0 1,0 1 0,-1 1 0,-1 3 12,-1 1 0,0 1 0,3 4 0,1 0 23,-1-1 1,2 1 0,0 0 0,3-1-9,2 1 1,-1 0-1,2-1 1,0 1-62,1 0 1,2-4 0,3 0-113,4 1 122,3-3 0,2 3 0,1-3-164,1 1 196,5-4 0,-6 3 0,3-5-26,0 0 34,-2 0 0,0 0 0,0 0 184,-1 0-144,-1-5 1,-1-1-1,0-4 1,-2-1 96,-2 0 1,2 1 0,-6-1 0,-1 0-27,0 1 0,-2 2 0,0 1 0,0-1-20,0-1 0,-5-1 1,-2 2-70,-3 1 1,0 4 0,-1 0 0,0 2-182,1 1 1,-1 1-1,0 1-344,1 2 354,4 4 0,-4-6-167,3 5 275,2 1 0,-3-1 0,5 0-79,0 1-86,2-3 56,1 4 99,0-3 0,1 1 114,3 0 1,2-4 135,4 0 1,1-1 31,0-2 1,-4-4 0,-1-1 4,-2-1 1,1 0 0,-2-2 133,0 1 0,1 0 111,-4-4-177,0 5-171,0-3 1,-2 4-234,-1-2 28,-3 2 0,-1 5 0,0 1-121,-2 3 0,4-2 130,-3 5 0,5-1 0,-3 3 25,1-2 0,2 0 72,3 4 0,0-4 115,0 0 1,1-5 21,2 2 0,0-3 55,4-1-162,-5 0 0,4-1 285,-2-3-135,-3 3 1,4-5 153,-5 2-28,0 3-251,0-8 1,-2 8-347,-1-3 0,-3 3 75,-5 1 1,4 0 0,1 1-403,2 3 1,0-2 12,4 5 0,0-3 1,1 2-1061,3-2 1663,2 0 0,4 1 0,1 1 0</inkml:trace>
  <inkml:trace contextRef="#ctx0" brushRef="#br0" timeOffset="679">127 129 7401,'-6'6'1058,"2"-1"0,2-5-697,-1 0-473,2 0 1,-4-2-442,5-1 278,-5 2 1,3-8 301,-5 6 162,4-1-64,-1-1 1,3 4-4,-3-2-213,3-3 42,-4 5 1,5-5-78,0 2 121,0 3 0,1-4 0,2 4-5,0-3 1,2 3 54,-2-2 240,-1 2-45,2 1 1,-5 0 33,-2 0 0,0 0-157,-4 0 0,0 3-123,-4 1 0,5 0-251,3 0 72,-3-3 1,5 5 31,-3-2 296,3-3 0,2 4 55,3-5 0,2 0 456,4 0-447,-4 0 1,0-4-173,-2 0-95,-3-4 13,4 7 0,-5-5-214,0 2-71,-5 3 108,4-3 1,-4 5-455,5 2-35,0-2 1,0 5 712,0-2 0,10-3 0,1 4 0</inkml:trace>
  <inkml:trace contextRef="#ctx0" brushRef="#br0" timeOffset="1051">149 76 8084,'-11'1'0,"0"1"0,1 2-808,-1-2 313,0-1 735,1-1 137,-1 5 0,4-4 6,0 3 0,4-2-156,0 2 1,3-3-188,3 2 0,0 2 0,4-1-257,1-2 1,-2-1 0,1-1-1,2 0-698,0 0 1,2 0 914,-1 0 0,1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4:01.438"/>
    </inkml:context>
    <inkml:brush xml:id="br0">
      <inkml:brushProperty name="width" value="0.08571" units="cm"/>
      <inkml:brushProperty name="height" value="0.08571" units="cm"/>
      <inkml:brushProperty name="color" value="#E71224"/>
    </inkml:brush>
  </inkml:definitions>
  <inkml:trace contextRef="#ctx0" brushRef="#br0">52 64 7042,'0'-7'315,"0"2"1,1 5 0,2-2-112,1-2 0,2 3-7,-2-4 0,-3 2 46,4-1 0,-3 3-8,3-3 0,-4 1 67,3-1-227,-2 2 0,-2-5 0,0 3 0,-2 2-155,-2-2 36,3 3 1,-11 5 0,5 2 0,-1-1-57,-1 1 1,5 4 0,-4-2 71,-2 4 1,4-4 0,1 1 25,-1 0 1,4 3 0,-2 0 1,3 1 0,1-4 0,1-2-23,3-2 1,-1-1-1,6-4-9,1 0 1,1 0-1,2 0 39,-1 0 1,-3-1 171,-1-3-95,1-3 0,-1-5 0,-1 3 51,-1 0 1,-2 1-1,-2-4 111,2 4-134,-3-3 1,5 8 17,-6-6 0,-2 2-211,-2-1 0,-3 2 41,-6 6 1,2 2 0,1 0 0,3 4 2,2 1 1,-4-3 0,5 5-1,0-1-20,-2-1 0,5 5 1,-4-4-90,4 3 1,1-2 89,0-1 35,0 1 0,4-1 0,2-1 10,1-1 1,1-2 62,5-4-6,-6 0 1,4 0 113,-2 0 0,1-5-29,-2-4 0,2-2 1,-6-2 65,-1 0 1,-1 5-88,-2-1 1,-2 2 0,-1-2-153,-1 0 0,-6 6-47,2-1 0,1 3-97,-2 1 81,6 0 0,-4 0 1,4 1-190,-1 3 0,0-1-418,4 6-318,0-7 1030,0 10 0,0-5 0,0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07.048"/>
    </inkml:context>
    <inkml:brush xml:id="br0">
      <inkml:brushProperty name="width" value="0.05" units="cm"/>
      <inkml:brushProperty name="height" value="0.05" units="cm"/>
      <inkml:brushProperty name="color" value="#E71224"/>
    </inkml:brush>
  </inkml:definitions>
  <inkml:trace contextRef="#ctx0" brushRef="#br0">1 173 25611,'0'-12'212,"0"1"-323,0 7 243,0-12 1,0 12 304,0-7 77,0 7-77,0-12 0,0 13 313,0-9-515,0 8 0,0-6 156,0 5-240,0 3-1158,0-6 86,0 8 282,0 0 320,0-8-6,0-2 294,0 1-161,0 1 1,0 6-117,0-4 108,0 4 0,0-4 198,0 12 0,0 12 0,0 9 0</inkml:trace>
  <inkml:trace contextRef="#ctx0" brushRef="#br0" timeOffset="2041">1 51 23677,'0'10'379,"0"-1"-229,0-3 1,0-2 0,0 8-70,0 1 1,0-3 0,0 1-1,0 3-28,0 2 0,0 1 1,0 2-1,0 3 23,0 1 1,0 8 0,0-2 146,0 4-158,0 2 1,0 0 0,0 0-1,0 0 80,0 0 1,0 6 0,0-1 0,0-1 33,0-2 0,0-2 0,0 2 163,0 4-283,0-5 1,0 5-1,0-10 1,0-2 12,0 2 0,0 2 1,0 2-1,0-2 13,0-4 0,0 4 0,0-3 0,0 3-7,0 1 0,0 1 0,0 0 0,0 2-7,0 4 0,0 4 0,0 5 0,0-1-38,0-3 0,0 1 1,0 7-1,0 2 1,0 2 0,0-5 0,0-8-10,0-3 2,0 7 0,0-12 0,0 3 1,0-5-4,0-6 1,0-1 0,0-7 11,0 2-21,0 0 0,0 1 1,0-1-1,0-2 37,0-1 1,0 3-1,0 2 1,0 1-20,0-1 1,0 4 0,0-4 0,0 2-26,0 4 0,0 2 1,0 2-1,0 0 3,0 0 0,0 4 0,0-2 0,0-4-30,0 0 1,0 0 0,0 2 0,0 0 37,0-1 1,0 1-1,0 0 82,0 0-100,0 8 0,0-6 0,0 4 0,0-5-13,0-1 1,0 0 0,0 2-27,0 4 32,0-4 0,0 5 0,0-7 0,0-2-15,0-3 1,0 2-1,0-2 1,0 3-37,0 2 1,0-6-1,0 0 1,0 2 50,0 2 0,0-4 0,0-2 0,0-2 28,0-3 1,0-1-1,0 0 1,0 5-1,0 1 0,0-4 0,0 6-78,0 2 49,0 2 0,0 0 0,0-2 1,0-2-3,0 2 0,0 2 1,0 2-1,0-2-4,0-4 1,0 4-1,0-4 1,0 6 6,0 6 1,0-4 0,0 2 0,0-6-8,0-4 1,0-6 0,0 4-1,0-1 44,0-5 1,0-2 0,0-1 0,0-1 34,0 1 1,0-1-1,0 1-58,0-1 1,0 1-1,0-1-81,0 0 0,0 1 1,0-1-65,0 1 1,0-1 25,0 1 62,0-1 0,0 1-142,0-1 183,0 1 0,0-1 1,0 1 53,0-1 0,0 1 0,0-1 22,0 0 1,0 1 0,0-1-1,0 1-56,0-1 1,0 1 0,0-1-1,0 1-31,0-1 0,0 1 0,0-1-53,0 1 0,0-1 1,0 0-1,0 1 0,0-1 1,0 1 118,0-1-65,0 1 0,0-1 0,0 1 9,0-1 1,0 1 0,0-1 23,0 1-43,0-9 1,0 7-1,0-5 1,0 5 16,0 1 1,0 1 0,0-1 84,0 1 1,0-1-22,0 1 0,0-1 114,0 1-113,0-9 0,0 1-11,0-4-23,0-4 6,0 6-39,0-8 82,0 0 244,0 7 91,0-5-287,0 6-453,0-8-1180,0 0-1226,0-8 2743,0 6 0,0-13 0,0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19.400"/>
    </inkml:context>
    <inkml:brush xml:id="br0">
      <inkml:brushProperty name="width" value="0.05" units="cm"/>
      <inkml:brushProperty name="height" value="0.05" units="cm"/>
      <inkml:brushProperty name="color" value="#E71224"/>
    </inkml:brush>
  </inkml:definitions>
  <inkml:trace contextRef="#ctx0" brushRef="#br0">13 70 19150,'0'-10'-886,"0"1"818,0 3 57,0 4 224,0-14-196,0 14 0,0-7 193,0 3-116,0 4-508,0-6 553,0 8 301,0 0 1,0 8-269,0 4 0,0 3 0,0 4-15,0 5 1,0-5-1,0 6 1,0 1-4,0 3 1,0 4 0,0 4-1,0 1-60,0 3 0,0 6 1,0-5-1,0 1 33,0 0 1,0 3 0,0-5-139,0-2 74,0-2 1,0-2-1,0-2-326,0-4 285,0 4 0,0-8 0,0 6 1,0-4 11,0-2 1,0 1 0,0-5 0,0 4 24,0 2 0,0-5 0,0 3 0,0-2-1,0 1 0,0 5 1,0-4-1,0 0-17,0 0 0,0 4 0,0-3 0,0-1 2046,0 0 0,0 4 0,-1-5 0,-2-1-2071,-1 2 0,0-6 1,4 5-243,0-5 211,0-1 0,0-1 1,0 1-171,0-1 159,0 8 0,0-5 1,0 3-1,0-4-17,0-1 1,0 5-1,0 2 1,0 1-4,0-1 1,0 4-1,0-4 1,0 0 0,0 1 1,0 3 0,0-4-1,0 0-50,0 0 0,0 4 0,0-5 0,0-3 75,0-2 0,0-1 0,0-1 1,0 1 5,0-1 0,0 1 0,0-1 0,0 1-5,0-1 1,0 1-1,0-1-94,0 1 77,0-1 1,0 0 0,0 1-91,0-1 103,0 1 1,0-1 0,0 1-155,0-1 170,0 1 0,0 5 1,0 2-1,0 0 8,0 1 1,0 5 0,0-4 0,0 2-14,0 0 0,0-2 0,0 2 0,0-3-12,0-1 1,0-4-1,0 6 1,0-1-4,0-5 0,0-2 0,0 1 0,0 1-4,0 2 0,0 1 0,0-5 0,0 2 0,0 3 0,0 7 1,0-2-47,0 4 53,0 2 1,0 0-1,0 2-40,0 3 45,0-3 1,0 12 0,0-9-1,0-1 7,0 6 0,0-8 0,0 4-16,0-5 20,0-1-1,0-2 1,0-2 0,0-3-4,0-3 0,0-2 0,0-6 0,0 1-21,0-1 1,0 7 0,0-1 0,0-2 6,0-1 0,0 3 1,0 2-1,0 2-13,0 4 1,0-3 0,0 1 0,0 2-5,0 2 0,0 0 0,0-2-8,0-2 35,0-8 0,0 10 1,0-5 17,0 1-11,0-6 1,0 6 0,0-5 66,0 1-58,0 0 1,0 0 0,0 1 0,0-3 6,0-2 1,0 5 0,0 1-1,0 2 13,0 4 1,0-4 0,0 2 0,0 2 5,0 2 1,0 0 0,0-1 0,0-3 7,0 2 1,0 0 0,0 0-1,0-2-22,0 2 0,0-6 0,0 0 0,0-1 9,0-1 0,0 2 1,0-3 26,0 1-34,0 0 1,0-5 0,0 1 0,0 2 23,0 3 0,0-1 1,0-6-1,0 1-10,0-1 1,0 7 0,0-1-1,0-2-11,0-1 0,0-3 0,0 1 0,0-1-14,0 0 0,0 1 1,0-1-10,0 1 1,0-1-1,0 1-1,0-1 1,0 1 0,0-1 4,0 1 1,0-7-1,0 1 1,0 1 1,0-3-1,0 2 68,0 1-58,0-5 0,0 8 90,0-5-86,0 5 1,0-4 66,0-1-63,0 1 1,0 5-4,0 1 0,0-1 1,0 1 4,0-1 0,0 1 0,0-1-15,0 1 0,0-1 0,0 0 0,0 1-6,0-1 0,0 3 29,0 3 1,0-4 0,0 5 0,0-5 86,0-1 0,0-1 1,0 1-57,0-1 1,0 0 0,0 1-10,0-1-21,0 1 0,0-6 0,0-1-104,0 3 90,0 1 1,0-3-65,0 0 45,0-1 1,0 7 0,0-1-22,0 1 0,0-7 1,0 1-32,0 1 0,0 3 29,0 1 1,0 1 28,0-1 1,0 1 23,0-1 1,0-5 111,0 0-128,0-1 1,0 1 73,0 0-62,0-9 0,0 7 140,0-4-78,0-4-48,0 6 1,0-6-55,0 3 0,0-1-3,0 8 5,0-8 11,0 11 1,0-11-50,0 8 63,0-8-12,0 3 44,0 1-42,0-6 44,0 6-32,0-8 0,0 2 30,0 4 4,0-4-6,0 5 83,0-7-213,0 0 0,0 8 232,0-6-22,0 6-25,0-8 61,0 0-353,0 8 195,0-6 22,0 5-51,0-7-178,0 0 98,0 8 118,0-6 122,0 6 6,0-8-161,0 0-5,0 8 43,0-7 125,0 7-95,0-8 0,0 2-64,0 4 143,0-4-112,0 6 166,0-8 237,0 0-553,0 7 318,0-5 142,0 6 17,0-8-1416,0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55.387"/>
    </inkml:context>
    <inkml:brush xml:id="br0">
      <inkml:brushProperty name="width" value="0.05" units="cm"/>
      <inkml:brushProperty name="height" value="0.05" units="cm"/>
      <inkml:brushProperty name="color" value="#E71224"/>
    </inkml:brush>
  </inkml:definitions>
  <inkml:trace contextRef="#ctx0" brushRef="#br0">158 0 23286,'-17'0'0,"-1"0"0,1 0-1323,-1 0 1135,9 0 339,1 0 104,8 0 47,0 0 145,8 0-233,-7 0 1,15 0-1,-4 0-59,3 0 1,3 0 0,-1 0 0,1 0 17,-1 0 1,0 0 0,3 0 0,1 0-84,3 0 1,7 0 0,-2 0-1,4 0-28,2 0 0,7 0 0,7 0 0,5 0-77,4 0 1,8 0 0,-2 0 0,2 0 19,-2 0 1,2 0 0,-9 0-33,-7 0 52,2 0 0,-17 0 0,2 0 181,-6 0-183,-9 0 0,9 0 0,-8 0 187,-2 0-180,-1 0 0,-1 0 0,2 0 0,3 0-20,-3 0 1,4 0 0,1 0 0,1 0-76,4 0 1,0 0 0,0 0 0,-2 0-81,2 0 0,-4 0 0,2 0 0,0 0-2,-1 0 0,-3 0 0,-8 0 1,1 0 103,-1 0 0,1 0 310,-1 0 70,-7 0-352,5 0 221,-13 0-58,6 0 1,0 0-82,3 0 1,5 0-1,1 0-17,1 0 1,-6 0-1,-1 0 1,3 0 50,1 0 0,3 0 0,-1 0-14,1 0 1,-1 0 0,1 0 1,-1 0 0,1 0 1,-1 0-1,0 0 90,1 0 0,-1 0 0,1 0 1,1 0-134,5 0 1,-3 0-1,6 0-55,-2 0-3,6 0 0,-11 0 0,5 0-139,0 0 41,-5 0 0,5 0-64,-8 0-746,1 0 147,-9 0 0,-9 0 774,-11 0 0,-20 0 0,-6 0 0</inkml:trace>
  <inkml:trace contextRef="#ctx0" brushRef="#br0" timeOffset="2141">71 0 20781,'-18'0'-424,"1"0"0,5 0 107,1 0 660,7 0-15,-4 0-193,8 0 1,2 0 163,4 0-251,-4 0 0,7 0-55,-3 0 199,-4 0 0,8 0-57,-4 0 1,3 0 104,9 0-173,-1 0 0,1 0 111,-1 0-137,1 0 0,1 0 0,2 0 0,3 0 12,-3 0 1,0 0 0,1 0 0,3 0-17,2 0 0,-6 0 0,5 0 0,-1 0-6,4 0 1,-2 0 0,2 0 0,0 0 10,-1 0 1,5 0 0,-6 0 0,2 0 27,0 0 0,0 0 0,4 0 0,-4 0-29,-6 0 0,3 0 1,-3 0 48,-2 0-56,6 0 0,-13 0 0,3 0-133,-1 0 139,0 0 1,-5 0-202,1 0-196,-8 0 157,11 0 0,-11 0 140,8 0 1,-6 0 19,5 0 1,1 0 94,5 0 0,1 0 1,-1 0 110,1 0 0,-1 0 0,1 0-116,-1 0 0,2 0 0,3 0 0,1 0-17,-2 0 1,1 0-1,-1 0 1,4 0 7,3 0 1,1 0-1,6 0 1,0 0 6,-1 0 1,3 0 0,2 0 0,2 0 0,-2 0 1,-2 0-1,-4 0 1,0 0 1,1 0 1,-8 0 0,7 0 0,-4 0-20,-2 0 0,-6 0 0,3 0 0,-5 0 15,-2 0 0,1 0 1,1 0-1,3 0-5,1 0 1,2 0 0,-3 0-1,3 0-59,2 0 1,2 0-1,6 0-67,0 0 90,0 0 1,0 0 0,0 0 0,0 0-17,0 0 1,-1 0-1,-1 0 299,-3 0-274,3 0 1,-6 0 0,6 0 0,-2 0 12,-2 0 0,-6 0 0,4 0 0,0 0-11,1 0 0,1 0 0,6 0 0,0 0-26,0 0 1,-1 0-1,1 0 1,-2 0-4,-4 0 1,4 0-1,-3 0 1,1 0-1,-2 0 0,2 0 0,-8 0 0,-2 0 15,-1 0 1,3 0 0,0 0 17,-1 0 1,-3 0 86,-1 0-104,-1 0 1,1 0 0,-1 0 69,0 0-71,1 0 0,-1 0 0,3 0 0,1 0-2,2 0 0,7 0 0,-5 0 0,2 0-3,4 0 1,-4 0 0,0 0 0,0 0 10,1 0 0,-5 0 0,6 0 0,0 0 9,-2 0 0,-1 0 1,-9 0-1,2 0-14,5 0 1,-5 0 0,4 0-28,-3 0 1,-3 0 0,1 0-34,-1 0 56,1 0 1,-1 0 0,1 0-46,-1 0 39,0 0 0,-5 0 0,0 0-162,1 0 149,3 0 0,-4 0 1,-1 0-24,3 0 0,1 0 1,3 0 22,-1 0 0,1 0 0,-1 0 11,1 0 1,-7 0-1,1 0 1,1 0 11,3 0 1,-4 0 0,-1 0 0,3 0-26,1 0 1,3 0-1,-1 0-22,1 0 1,-1 0 27,1 0 0,-1 0 0,-5 0-52,-1 0 49,1 0 1,0 0 2,-1 0 17,1 0 1,0 0 20,-1 0-27,-7 0-7,4 0 5,-8 0 410,0 0-409,8 0-13,-6 0 1,7 0-4,-3 0 1,-2 0-14,8 0 1,-1 0-7,7 0 0,-7 0 24,1 0-2,0 0 30,-3 0-19,7 0 34,-14 0-75,13 0 5,-13 0 0,8 0 17,-4 0 18,-4 0 45,6 0-31,-8 0-269,0 0-211,-8 0-811,6 0 1285,-6 0 0,0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06.057"/>
    </inkml:context>
    <inkml:brush xml:id="br0">
      <inkml:brushProperty name="width" value="0.05" units="cm"/>
      <inkml:brushProperty name="height" value="0.05" units="cm"/>
      <inkml:brushProperty name="color" value="#E71224"/>
    </inkml:brush>
  </inkml:definitions>
  <inkml:trace contextRef="#ctx0" brushRef="#br0">70 0 20527,'-17'0'-1393,"7"0"1799,-6 0 553,14 0 86,-13 0-597,13 0-88,-6 0-262,8 0 1,2 0-152,4 0 1,4 0 0,7 0 129,1 0 0,-1 0 0,0 0 177,1 0-208,-1 0 0,7 0 1,1 0 100,2 0-95,2 0 0,6 0 1,2 0-34,4 0 3,-4 0 0,13 0 1,-3 0-1,3 0-29,2 0 1,-5 0 0,-2 0 0,-3 0-27,-3 0 0,-2 0 1,-2 0-1,-2 0 83,-4 0 1,2 0 0,-6 0 0,1 0 26,-1 0 1,-2 0 0,-4 0 0,3 0 22,1 0 0,8 0 0,-4 0 1,2 0 18,1 0 1,3 0 0,3 0 0,-1 0-22,4 0 1,-4 0 0,6 0 32,-4 0-79,5 0 0,-7 0 0,2 0-91,-6 0 80,-2 0 0,6 0 1,-2 0-1,-2 0-9,-2 0 0,-1 0 1,3 0-1,-2 0-11,2 0 0,-4 0 0,2 0 0,2 0 25,2 0 1,2 0-1,0 0 1,-2 0 30,-4 0 1,4 0 0,-6 0 0,2 0-10,0 0 1,-7 0 0,1 0 0,-4 0 27,-1 0 0,-1 0 0,1 0-75,-1 0 20,1 0 1,-1 0-1,1 0-155,-1 0 142,1 0 1,-1 0 0,1 0-114,-1 0 105,8 0 1,-5 0-1,3 0 1,-4 0-12,-1 0 1,5 0 0,0 0-1,-1 0-15,-3 0 0,-1 0 0,1 0 0,2 0 36,3 0 1,-1 0-1,-6 0 1,1 0 15,-1 0 0,-5 0 1,0 0 147,1 0 106,3 0-192,-7 0-23,-1 0-154,-8 0-264,0 0 286,-8 0 125,6 0 71,-5 0-80,7 0-982,0 0 722,-8 0-702,6 0-1034,-6 0 1927,8 0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14.657"/>
    </inkml:context>
    <inkml:brush xml:id="br0">
      <inkml:brushProperty name="width" value="0.05" units="cm"/>
      <inkml:brushProperty name="height" value="0.05" units="cm"/>
      <inkml:brushProperty name="color" value="#E71224"/>
    </inkml:brush>
  </inkml:definitions>
  <inkml:trace contextRef="#ctx0" brushRef="#br0">105 1 28214,'-10'0'-68,"1"0"187,3 0 0,2 0 9,-8 0 0,7 0 54,-7 0-136,0 0 116,3 0 187,-7 0-73,14 0-214,-6 0 1,10 0 0,4 0-89,6 0 0,-3 0 0,3 0-48,2 0 0,1 0 7,3 0 0,-1 0 0,1 0 117,-1 0 0,0 0 1,1 0-1,-1 0 25,1 0 0,1 0 1,3 0-1,3 0-45,2 0 1,2 0-1,6 0 1,0 0-45,0 0 1,-6 0 0,0 0 0,2 0-59,2 0 1,-6 0 0,-1 0-1,-3 0-8,0 0 1,0 0 0,-5 0 0,-1 0 29,1 0 0,1 0 0,3 0 1,1 0 68,-2 0 1,-1 0-1,-3 0 1,2 0 27,5 0 1,-5 0-1,6 0 1,1 0-1,3 0 1,4 0-1,2 0 1,0 0-88,-1 0 1,3 0 0,2 0-1,4 0-46,1 0 0,-5 0 0,2 0-194,-4 0 259,-2 0 0,2 0 0,0 0 0,-1 0 1,-3 0 0,-3 0 0,1 0 1,-2 0 56,2 0 0,2 0 1,2 0-1,0 0 27,0 0 0,1 0 1,3 0-1,2 0-24,-2 0 1,-2 0-1,-4 0 1,0 0-25,2 0 0,-12 0 1,6 0-1,-6 0 15,1 0 0,-5 0 0,4 0 0,-3 0 8,-3 0 0,2 0 0,3 0 1,1 0-31,-2 0 0,5 0 0,-1 0 0,0 0 4,0 0 1,6 0 0,-1 0-98,2 0 89,3 0 1,-5 0 0,-1 0-1,2 0 6,2 0 0,-6 0 0,-2 0 0,-2 0 43,1 0 1,-1 0 0,-6 0 0,1 0 62,-1 0 1,1 0 0,-1 0-1,1 0-28,-1 0 1,1 0 0,-1 0-1,1 0-88,-1 0 1,0 0 0,1 0 0,-1 0-25,1 0 0,-1 0 0,1 0 0,-1 0-28,1 0 1,-7 0-1,1 0 1,2 0 19,1 0 1,3 0-1,-1 0 1,1 0 15,-1 0 1,0 0 0,1 0 0,-1 0 4,1 0 0,-7 0 0,1 0 25,2 0 1,1 0 0,3 0-5,-1 0 0,-5 0 39,-1 0 1,-5 0-48,6 0-58,-8 0 15,4 0 0,-6 0 5,3 0 1,-1 0 126,8 0-64,-8 0 0,5 0 42,-3 0 1,4 0-71,7 0 1,1 0 0,-1 0-37,1 0 0,-1 0 1,1 0-33,-1 0 0,1 0 0,-1 0-109,1 0 0,-1 0 145,1 0 1,-7 0 153,1 0-56,-8 0-78,3 0-209,-7 0 180,0 0 35,8 0 23,-6 0 0,8 0 94,-4 0 0,-2 0-69,7 0 1,-5 0-37,6 0 0,-7 0 1,7 0-17,2 0 0,-5 0 11,3 0 1,-6 0 114,6 0 0,-7 0 138,7 0 1,-6 0-14,5 0-191,1 0 29,6 0-70,-1 0 1,-5 0 27,-1 0 1,-5 0 205,6 0-34,-8 0 1,5 0 206,-3 0-162,-4 0-467,6 0-150,-8 0 242,0 0 112,8 0 125,-6 0-65,5 0-71,-7 0 0,2 0-197,4 0 12,-4 0 25,6 0 274,-8 0-908,0 0 906,8 0 1,-5 0-43,9 0 0,-6 0-59,6 0 0,-7 0 0,7 0-15,2 0 1,1 0-1,3 0 9,-1 0 1,1 0 0,-1 0 0,0 0-1,1 0 1,-1 0 0,1 0 21,-1 0 1,1 0 0,-1 0 0,1 0 23,-1 0 1,1 0 0,-1 0-13,1 0-12,-1 0 0,-5 0 1,-1 0-6,3 0 3,1 0 0,3 0-15,-1 0 1,1 0-88,-1 0 0,-5 0 61,0 0 0,-7 0 154,7 0 129,-8 0-191,4 0-29,-1 0 0,-3 0-51,8 0 33,-8 0-9,11 0 1,-5 0 1,8 0 1,-7 0 0,1 0-1,1 0 1,-3 0 0,2 0-33,1 0 1,3 0-41,1 0 1,1 0 246,-1 0 1,-5 0-32,0 0 0,-7 0-35,7 0-397,-8 0 235,4 0 1,-6 0-194,3 0 221,-3 0 214,6 0-114,-8 0-169,0 0-44,-8 0 103,6 0 26,-5 0-14,7 0 0,2 0-50,3 0-3,-3 0 63,6 0 0,-6 0 319,4 0-169,-4 0 1,7 0-106,-3 0 0,-2 0-54,8 0 1,-6 0-385,5 0 191,-7 0 178,4 0 1,-6 0 83,4 0-118,-4 0 153,5 0-48,-7 0 0,2 0 91,4 0-170,-4 0 0,8 0-4,-4 0 114,-4 0 0,7 0 118,-3 0-61,-4 0 65,6 0-248,0 0-59,-6 0 86,13 0 11,-13 0 31,6 0 15,-8 0-3719,0 0 3695,-8 0 0,-2 0 0,-7 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26.719"/>
    </inkml:context>
    <inkml:brush xml:id="br0">
      <inkml:brushProperty name="width" value="0.05" units="cm"/>
      <inkml:brushProperty name="height" value="0.05" units="cm"/>
      <inkml:brushProperty name="color" value="#E71224"/>
    </inkml:brush>
  </inkml:definitions>
  <inkml:trace contextRef="#ctx0" brushRef="#br0">1 0 23430,'0'18'1305,"0"-1"-979,0 0 0,0 1 1,0-1 12,0 1-180,0 7 0,0-4 1,0 9-1,0 1-69,0 2 1,0 2 0,0-1 0,0 1 15,0 0 0,0 2 0,0 2 1,0 2-48,0-2 0,0-8 0,0-2 0,0 2 18,0 2 0,0-4 0,0-2 0,0-2 40,0-3 1,0-3-1,0-2-161,0 1 1,0-1-119,0 1 5,0-8 221,0-3 196,0-7-203,0 0-85,0-7-87,0 5 324,0-6-152,0 8 0,0 2 19,0 4-564,0-4 1,0 7-2349,0-3 2821,0-4 1,0 14 0,0-7-1</inkml:trace>
  <inkml:trace contextRef="#ctx0" brushRef="#br0" timeOffset="989">1 524 20875,'0'-12'-232,"0"1"245,0-1 473,0 2-366,0-5 0,0 15 24,0 0 1,0 8 0,0 9 0,0 1-12,0-1 1,0-5-1,0-1 1,0 3-32,0 1 0,0 3 0,0-1 0,0 1-12,0-1 0,0 1 0,0-1 0,0 1-27,0-1 1,0 1 0,0-1-1,0 1 11,0-1 1,0 0 0,0 1-49,0-1 1,0 1 0,0-1-1,0 1-40,0-1 1,0-5-1,0 0-50,0 1 190,0-5 75,0 0-71,0-8-226,0 0 162,0-8 23,0 6-10,0-6-43,0 8-418,0 0 413,0 8-32,0-6 1,0 8 80,0-5 1,0-1 162,0 8 55,0 0 196,0 5-253,0 0-345,0-7-358,0-2 200,0-8 0,0-2-705,0-4 117,0 4-321,0-6-90,0 1 39,0 5 687,0-6 637,0 8-102,0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40.065"/>
    </inkml:context>
    <inkml:brush xml:id="br0">
      <inkml:brushProperty name="width" value="0.11429" units="cm"/>
      <inkml:brushProperty name="height" value="0.11429" units="cm"/>
      <inkml:brushProperty name="color" value="#E71224"/>
    </inkml:brush>
  </inkml:definitions>
  <inkml:trace contextRef="#ctx0" brushRef="#br0">86 54 10853,'0'-6'214,"0"1"1,0 4 154,0-2 7,0 2-152,0-4 0,-1 5-26,-3 0 0,2 0-215,-5 0 1,3 5 78,-3 2 38,5-3 1,-6 6-1,4-3-217,2 2 0,0 2-69,2 0 37,0-1 1,0-2-249,0-1 276,0-5 1,2 6 12,1-4 0,0-1 0,4-3 33,1 0 1,-2 0 0,1 0 49,1 0 0,-2-1 0,1-2 180,2-4 1,-5 1 0,0-1-1,-2-2 176,2 0 0,-3 2 0,3 0 354,-3-2-431,-1 0 0,0-2-21,0 0 1,-1 1-115,-3-1-76,3 5 1,-9 0-330,3 3 84,3 2 0,-6-4 1,3 6 174,-3 3 0,3-2 1,1 5-1,1 0 23,-1-1 0,2 4 1,-3-3 46,-1 2 0,3 2 0,1-1-180,3 1 0,1 0-3,0-1 1,1-2 0,3-3-151,3 0 280,-2-1 0,4-4 1,-2 0-1,3-1 61,0-3 1,-2 2 266,-1-5-146,0-1 1,0 1 0,-1 0-1,-1-1 0,-2 2 0,-4 0-82,-3 1 0,2-2 0,-5 4 0,-1-1 80,-2-1 0,-1 4 1,1-2-31,-1 1 0,0 2-328,1 0 1,-1 5-27,0 2 1,6 3 0,1 0-220,3 1 0,1-4-107,0 0 312,0 0 1,0 1 328,0-1 1,1-5 68,3 2-30,-3-3 0,8-1 144,-2 0 0,-1-1-133,1-3 1,-3-1 0,2-3 115,-1 1 0,-2 3 69,-3-3-2218,0 5-1206,0-8 3184,0 9 0,5-4 1,1 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43.430"/>
    </inkml:context>
    <inkml:brush xml:id="br0">
      <inkml:brushProperty name="width" value="0.11429" units="cm"/>
      <inkml:brushProperty name="height" value="0.11429" units="cm"/>
      <inkml:brushProperty name="color" value="#E71224"/>
    </inkml:brush>
  </inkml:definitions>
  <inkml:trace contextRef="#ctx0" brushRef="#br0">96 97 9854,'0'-6'2023,"0"0"-1698,0 2 1,-1 3-235,-3-2 1,3 0-77,-2 0-335,2 1 199,-4-2 1,2 4 258,-4 0-197,5 0 0,-6 1-96,4 2 206,-4-1 0,5 6 1,-2-3-1,0 1-53,2 2 1,2 1 0,1 2-135,0 0 0,0-1 1,1 0 118,3-3 1,2 1 0,5-4 174,-1-2 0,-3-1 0,0-1 57,2 0 0,0-1 0,1-2 317,-3-5 1,1-1 246,-4-2-685,-1 1 1,-2-1-1,2 0 286,0 1-281,1-1 1,-4 4-1,-1 0 1,-2-2-31,0 0 0,-2 2 0,1 1-157,-3 1 0,1 2 0,-1 3-118,-1 0 1,2 0 0,-1 1-109,-1 2 1,2 0 0,0 4 47,1 1 0,-2 2 0,3 0 20,2 1 0,1 0 193,1-1 105,5-4-162,1-1 0,1-5 503,0 0-171,0 0-598,-1 0-651,3 0-655,-8 0 1735,4-5 1,0 4 0,1-4-1</inkml:trace>
  <inkml:trace contextRef="#ctx0" brushRef="#br0" timeOffset="986">86 65 11119,'-6'0'1618,"1"0"-984,5 0-454,0-5 1,-4 3-153,1-6 1,-2 6-114,1-1 1,0 0 0,-5 1-7,2-2 0,4 1-408,-4 3 410,4 4 1,-5-1-268,4 4 230,-4 0 0,7 4 0,-3-1 1,3 1-91,1 0 1,0-1 0,0 1 229,0 0 0,1-2 1,2-1-1,2-2-22,0-1 0,-1-1 1,3-4 128,1 0 1,-2 0 0,1-2 131,2-1 1,-1-3 0,0-5 0,-2 1-67,-1-1 1,0 0 0,-3 1 120,2-1-283,-1 0 0,-3 1 0,0-1 123,0 0-17,0 5 1,-1-3 71,-3 2 1,-1-1 0,-6 0-162,0 5 1,4 2 0,0 1-266,-1 0 1,2 1-1,0 2 88,1 5 1,-2-3-1,3 3-18,2 0 0,1 1 0,1 2 30,0 0 1,0-1 0,1 0 0,1-2-18,2-1 1,1-3 106,-2 3-47,3-5 1,5 3 281,0-5 0,-1 0 148,1 0-154,-5-5 1,-1-1 0,-4-3 0,1 1 205,2 0 1,-1 1 0,-3-3-250,0-1 1,-1 2 0,-1 0-201,-2 2 1,-1 4-287,2-5 1,0 6 0,-2 0-312,0 4 0,0 0 0,3 6-703,-2 0 1,1 1 1346,3 2 0,0 0 0,0-1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9B8E8-2801-419D-80E1-4B870AA0960A}" type="datetimeFigureOut">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1588C-C723-4C09-B83A-76427CB66721}" type="slidenum">
              <a:t>‹#›</a:t>
            </a:fld>
            <a:endParaRPr lang="en-US"/>
          </a:p>
        </p:txBody>
      </p:sp>
    </p:spTree>
    <p:extLst>
      <p:ext uri="{BB962C8B-B14F-4D97-AF65-F5344CB8AC3E}">
        <p14:creationId xmlns:p14="http://schemas.microsoft.com/office/powerpoint/2010/main" val="242368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Modified RL algo to account for obstacles ahead of movement. Facing errors, should try again.</a:t>
            </a:r>
          </a:p>
          <a:p>
            <a:pPr marL="171450" indent="-171450">
              <a:buFont typeface="Arial"/>
              <a:buChar char="•"/>
            </a:pPr>
            <a:r>
              <a:rPr lang="en-US"/>
              <a:t>Removed unnecessary turns for invalid locations</a:t>
            </a:r>
            <a:endParaRPr lang="en-US">
              <a:cs typeface="Calibri"/>
            </a:endParaRPr>
          </a:p>
          <a:p>
            <a:pPr marL="171450" indent="-171450">
              <a:buFont typeface="Arial"/>
              <a:buChar char="•"/>
            </a:pPr>
            <a:r>
              <a:rPr lang="en-US"/>
              <a:t>Fixed invalid movement out of boundary</a:t>
            </a:r>
            <a:endParaRPr lang="en-US">
              <a:cs typeface="Calibri"/>
            </a:endParaRPr>
          </a:p>
          <a:p>
            <a:pPr marL="171450" indent="-171450">
              <a:buFont typeface="Arial"/>
              <a:buChar char="•"/>
            </a:pPr>
            <a:r>
              <a:rPr lang="en-US"/>
              <a:t>Removed warnings</a:t>
            </a:r>
            <a:endParaRPr lang="en-US">
              <a:cs typeface="Calibri"/>
            </a:endParaRPr>
          </a:p>
          <a:p>
            <a:pPr marL="171450" indent="-171450">
              <a:buFont typeface="Arial"/>
              <a:buChar char="•"/>
            </a:pPr>
            <a:r>
              <a:rPr lang="en-US"/>
              <a:t>Simulation works well</a:t>
            </a:r>
            <a:endParaRPr lang="en-US">
              <a:cs typeface="Calibri"/>
            </a:endParaRPr>
          </a:p>
          <a:p>
            <a:pPr marL="171450" indent="-171450">
              <a:buFont typeface="Arial"/>
              <a:buChar char="•"/>
            </a:pPr>
            <a:r>
              <a:rPr lang="en-US"/>
              <a:t>To check - invalid movement, same location </a:t>
            </a:r>
            <a:r>
              <a:rPr lang="en-US" err="1"/>
              <a:t>updation</a:t>
            </a:r>
            <a:r>
              <a:rPr lang="en-US"/>
              <a:t>, processing, final and complete q-table.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11588C-C723-4C09-B83A-76427CB66721}" type="slidenum">
              <a:t>41</a:t>
            </a:fld>
            <a:endParaRPr lang="en-US"/>
          </a:p>
        </p:txBody>
      </p:sp>
    </p:spTree>
    <p:extLst>
      <p:ext uri="{BB962C8B-B14F-4D97-AF65-F5344CB8AC3E}">
        <p14:creationId xmlns:p14="http://schemas.microsoft.com/office/powerpoint/2010/main" val="4098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Ran ten episodes successfully in a 3x3 environment using depth estimation based obstacle detection to detect and populate obstacles.</a:t>
            </a:r>
            <a:endParaRPr lang="en-US">
              <a:cs typeface="Calibri" panose="020F0502020204030204"/>
            </a:endParaRPr>
          </a:p>
          <a:p>
            <a:pPr marL="285750" indent="-285750" algn="just">
              <a:buFont typeface="Arial,Sans-Serif"/>
              <a:buChar char="•"/>
            </a:pPr>
            <a:r>
              <a:rPr lang="en-IN"/>
              <a:t>Bot identified optimal path to destination.</a:t>
            </a:r>
            <a:endParaRPr lang="en-US"/>
          </a:p>
          <a:p>
            <a:endParaRPr lang="en-IN">
              <a:cs typeface="Calibri"/>
            </a:endParaRPr>
          </a:p>
        </p:txBody>
      </p:sp>
      <p:sp>
        <p:nvSpPr>
          <p:cNvPr id="4" name="Slide Number Placeholder 3"/>
          <p:cNvSpPr>
            <a:spLocks noGrp="1"/>
          </p:cNvSpPr>
          <p:nvPr>
            <p:ph type="sldNum" sz="quarter" idx="5"/>
          </p:nvPr>
        </p:nvSpPr>
        <p:spPr/>
        <p:txBody>
          <a:bodyPr/>
          <a:lstStyle/>
          <a:p>
            <a:fld id="{9A11588C-C723-4C09-B83A-76427CB66721}" type="slidenum">
              <a:t>42</a:t>
            </a:fld>
            <a:endParaRPr lang="en-US"/>
          </a:p>
        </p:txBody>
      </p:sp>
    </p:spTree>
    <p:extLst>
      <p:ext uri="{BB962C8B-B14F-4D97-AF65-F5344CB8AC3E}">
        <p14:creationId xmlns:p14="http://schemas.microsoft.com/office/powerpoint/2010/main" val="71243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0459-3B90-7E4F-B4E5-529E2F247F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847B5B-1585-8440-86BE-FECD707E7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F2E904-4949-D548-A876-AB56E365EBAE}"/>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6690BD2B-A717-874A-BACE-3A5141ECF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C2688-7B5B-324D-89AD-D07E894B718A}"/>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94383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934F-B3D2-2744-9A01-CE0C014576E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713A9D-3DDB-C341-BF16-F59C0DA1AD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33945A-C248-FD44-83EC-81EE72BA7F42}"/>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82B79342-66DE-404C-AAFC-9890AEB47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93A64-E79B-F34E-8BDF-1D9C7C7F3BDF}"/>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15813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5B06A-DE35-5245-9344-F91090F951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124D8C-69A5-EB48-BB5E-211E8F5E4D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8A61D1-8AC5-3F49-8EF0-A0DD5B7D7497}"/>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67E0FF45-FDE0-B845-9BE2-333E88A14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F1F29-FADF-6D4F-899C-4A0B9CA6E0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190341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18DC-A5B3-4947-AF58-7E99DA4896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F66BE6-55A1-E64B-AE2B-9CB4F20E6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5CC319-2ABD-C140-B3E8-AAAA7ACD5AF7}"/>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203E9F00-78E4-784A-ADD2-04319F57B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5F090-06D3-0547-A3BA-CCCBC4D8E8A8}"/>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70805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85B-FC69-0140-899F-B6ECD9363E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941825-687A-D840-B4A1-63D9B8EC98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D046B3-8E35-7840-85D0-DA1BE4DD6447}"/>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DCD31E97-D311-C144-88AD-AA9B4D34E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DF625-9280-E849-864F-7856B0411DC4}"/>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4713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DEB8-B6E8-CE4A-918F-69EF11D3B4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6C05B9-0E6E-484C-9ED8-3F4C96094C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7C0131F-E337-DC4C-8CB3-55C9867646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44DD7A6-2E02-0340-9ACC-777A5C5270A2}"/>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6" name="Footer Placeholder 5">
            <a:extLst>
              <a:ext uri="{FF2B5EF4-FFF2-40B4-BE49-F238E27FC236}">
                <a16:creationId xmlns:a16="http://schemas.microsoft.com/office/drawing/2014/main" id="{C04676BB-E129-904B-9620-F9DBF15B5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EBD0B-1FDE-144B-8D6C-93F9424B9E09}"/>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61637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41E-83DB-E446-A84D-CBAA4CC93CE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8D9080-355B-A143-B64B-12C832D44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CCBA21-2EF5-FA48-8E88-77A7B88382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FDFA3E-099F-6444-BFDF-5D8B12F5F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7E6F0-81D0-9F45-980C-13D0E9C853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FBF878-0932-264D-A7A7-8A7F4E409BBE}"/>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8" name="Footer Placeholder 7">
            <a:extLst>
              <a:ext uri="{FF2B5EF4-FFF2-40B4-BE49-F238E27FC236}">
                <a16:creationId xmlns:a16="http://schemas.microsoft.com/office/drawing/2014/main" id="{16B6A6D6-26A6-0D40-8D92-FBCA82F746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BBC7E7-D0B3-474A-B025-71C2173A25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5787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106B-9261-5847-84FC-56579F3FF1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CD34EF-BABF-924D-83E0-86D22C976C5D}"/>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4" name="Footer Placeholder 3">
            <a:extLst>
              <a:ext uri="{FF2B5EF4-FFF2-40B4-BE49-F238E27FC236}">
                <a16:creationId xmlns:a16="http://schemas.microsoft.com/office/drawing/2014/main" id="{74407060-0217-7845-816A-E4B1F0BFE6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1ACE6-4750-2A43-8B9E-F093CA381C00}"/>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08757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6B0AF-545E-494B-B1B3-7ED6E82B9495}"/>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3" name="Footer Placeholder 2">
            <a:extLst>
              <a:ext uri="{FF2B5EF4-FFF2-40B4-BE49-F238E27FC236}">
                <a16:creationId xmlns:a16="http://schemas.microsoft.com/office/drawing/2014/main" id="{00E34C94-934C-F040-9F39-2D26939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B51D20-9EF5-DF4D-BA43-0D3E0765447D}"/>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6397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2448-9A93-8944-9683-0E72A9089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C92760D-49DA-754B-8CE1-F01527B12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1A55A8-6CED-014A-97DA-818568EAE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CA16C7-14B0-8D40-8EC2-E0DAA92E2A6D}"/>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6" name="Footer Placeholder 5">
            <a:extLst>
              <a:ext uri="{FF2B5EF4-FFF2-40B4-BE49-F238E27FC236}">
                <a16:creationId xmlns:a16="http://schemas.microsoft.com/office/drawing/2014/main" id="{783D810A-187C-0E40-A4BA-457967D4B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35BEA-FDF2-284A-A1F5-F8089C4616CC}"/>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322510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8B11-DE34-C748-8967-A4B56E8436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77A616-3A8D-1D46-A78E-F0632FC26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1E8574-A131-F045-8456-E92A89107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00F6F0-7111-194C-8270-D889823BC328}"/>
              </a:ext>
            </a:extLst>
          </p:cNvPr>
          <p:cNvSpPr>
            <a:spLocks noGrp="1"/>
          </p:cNvSpPr>
          <p:nvPr>
            <p:ph type="dt" sz="half" idx="10"/>
          </p:nvPr>
        </p:nvSpPr>
        <p:spPr/>
        <p:txBody>
          <a:bodyPr/>
          <a:lstStyle/>
          <a:p>
            <a:fld id="{E07E2982-7F00-A74E-A469-4317959722A0}" type="datetimeFigureOut">
              <a:rPr lang="en-US" smtClean="0"/>
              <a:t>6/27/2022</a:t>
            </a:fld>
            <a:endParaRPr lang="en-US"/>
          </a:p>
        </p:txBody>
      </p:sp>
      <p:sp>
        <p:nvSpPr>
          <p:cNvPr id="6" name="Footer Placeholder 5">
            <a:extLst>
              <a:ext uri="{FF2B5EF4-FFF2-40B4-BE49-F238E27FC236}">
                <a16:creationId xmlns:a16="http://schemas.microsoft.com/office/drawing/2014/main" id="{2590AB9A-5D01-254F-99DF-7FFC29A44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28468-202A-4E46-9AC9-9CCA3C593EBB}"/>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38820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D09EB-A93B-2046-A5EB-F4DA2CF0F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F1853B-41D3-CF44-8F51-33D1CBE6BE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A7A204-1DD8-1945-8916-8F2366DEA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7E2982-7F00-A74E-A469-4317959722A0}" type="datetimeFigureOut">
              <a:rPr lang="en-US" smtClean="0"/>
              <a:t>6/27/2022</a:t>
            </a:fld>
            <a:endParaRPr lang="en-US"/>
          </a:p>
        </p:txBody>
      </p:sp>
      <p:sp>
        <p:nvSpPr>
          <p:cNvPr id="5" name="Footer Placeholder 4">
            <a:extLst>
              <a:ext uri="{FF2B5EF4-FFF2-40B4-BE49-F238E27FC236}">
                <a16:creationId xmlns:a16="http://schemas.microsoft.com/office/drawing/2014/main" id="{76E602BC-E9FC-0C4E-B29E-3B53173E0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320D6F-83FA-3E46-83F1-BB3697242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8F179-829B-5942-8268-5E4BB720F705}" type="slidenum">
              <a:rPr lang="en-US" smtClean="0"/>
              <a:t>‹#›</a:t>
            </a:fld>
            <a:endParaRPr lang="en-US"/>
          </a:p>
        </p:txBody>
      </p:sp>
    </p:spTree>
    <p:extLst>
      <p:ext uri="{BB962C8B-B14F-4D97-AF65-F5344CB8AC3E}">
        <p14:creationId xmlns:p14="http://schemas.microsoft.com/office/powerpoint/2010/main" val="160939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Kinec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4.png"/><Relationship Id="rId18" Type="http://schemas.openxmlformats.org/officeDocument/2006/relationships/customXml" Target="../ink/ink8.xml"/><Relationship Id="rId3" Type="http://schemas.openxmlformats.org/officeDocument/2006/relationships/image" Target="../media/image25.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customXml" Target="../ink/ink5.xml"/><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image" Target="../media/image24.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3.png"/><Relationship Id="rId24" Type="http://schemas.openxmlformats.org/officeDocument/2006/relationships/customXml" Target="../ink/ink11.xml"/><Relationship Id="rId5" Type="http://schemas.openxmlformats.org/officeDocument/2006/relationships/image" Target="../media/image30.png"/><Relationship Id="rId15" Type="http://schemas.openxmlformats.org/officeDocument/2006/relationships/image" Target="../media/image35.png"/><Relationship Id="rId23" Type="http://schemas.openxmlformats.org/officeDocument/2006/relationships/image" Target="../media/image39.png"/><Relationship Id="rId10" Type="http://schemas.openxmlformats.org/officeDocument/2006/relationships/customXml" Target="../ink/ink4.xml"/><Relationship Id="rId19" Type="http://schemas.openxmlformats.org/officeDocument/2006/relationships/image" Target="../media/image37.png"/><Relationship Id="rId4" Type="http://schemas.openxmlformats.org/officeDocument/2006/relationships/customXml" Target="../ink/ink1.xml"/><Relationship Id="rId9" Type="http://schemas.openxmlformats.org/officeDocument/2006/relationships/image" Target="../media/image32.png"/><Relationship Id="rId14" Type="http://schemas.openxmlformats.org/officeDocument/2006/relationships/customXml" Target="../ink/ink6.xml"/><Relationship Id="rId22" Type="http://schemas.openxmlformats.org/officeDocument/2006/relationships/customXml" Target="../ink/ink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medium.com/@vishnuvijayanpv/what-is-reinforcement-learning-e5dc827c8564"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medium.com/@vishnuvijayanpv/what-is-reinforcement-learning-e5dc827c856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9EB8-B7DC-694D-8D71-059F2156E176}"/>
              </a:ext>
            </a:extLst>
          </p:cNvPr>
          <p:cNvSpPr>
            <a:spLocks noGrp="1"/>
          </p:cNvSpPr>
          <p:nvPr>
            <p:ph type="ctrTitle"/>
          </p:nvPr>
        </p:nvSpPr>
        <p:spPr>
          <a:xfrm>
            <a:off x="799780" y="908810"/>
            <a:ext cx="10476772" cy="1746250"/>
          </a:xfrm>
        </p:spPr>
        <p:txBody>
          <a:bodyPr vert="horz" lIns="91440" tIns="45720" rIns="91440" bIns="45720" rtlCol="0" anchor="b">
            <a:noAutofit/>
          </a:bodyPr>
          <a:lstStyle/>
          <a:p>
            <a:pPr algn="l"/>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3" name="Subtitle 2">
            <a:extLst>
              <a:ext uri="{FF2B5EF4-FFF2-40B4-BE49-F238E27FC236}">
                <a16:creationId xmlns:a16="http://schemas.microsoft.com/office/drawing/2014/main" id="{AC4D7374-FED5-6E49-93B0-B8149D5CCFDA}"/>
              </a:ext>
            </a:extLst>
          </p:cNvPr>
          <p:cNvSpPr>
            <a:spLocks noGrp="1"/>
          </p:cNvSpPr>
          <p:nvPr>
            <p:ph type="subTitle" idx="1"/>
          </p:nvPr>
        </p:nvSpPr>
        <p:spPr>
          <a:xfrm>
            <a:off x="800420" y="3838962"/>
            <a:ext cx="5543605" cy="2064370"/>
          </a:xfrm>
        </p:spPr>
        <p:txBody>
          <a:bodyPr vert="horz" lIns="91440" tIns="45720" rIns="91440" bIns="45720" rtlCol="0" anchor="t">
            <a:noAutofit/>
          </a:bodyPr>
          <a:lstStyle/>
          <a:p>
            <a:pPr marL="285750" indent="-285750" algn="l">
              <a:buChar char="•"/>
            </a:pPr>
            <a:r>
              <a:rPr lang="en-IN" sz="1800">
                <a:latin typeface="Arial"/>
                <a:cs typeface="Calibri" panose="020F0502020204030204"/>
              </a:rPr>
              <a:t>S SATHIYA MURTHI - 2018504604</a:t>
            </a:r>
            <a:endParaRPr lang="en-US" sz="1800">
              <a:latin typeface="Arial"/>
              <a:cs typeface="Calibri" panose="020F0502020204030204"/>
            </a:endParaRPr>
          </a:p>
          <a:p>
            <a:pPr marL="285750" indent="-285750" algn="l">
              <a:buChar char="•"/>
            </a:pPr>
            <a:r>
              <a:rPr lang="en-IN" sz="1800">
                <a:latin typeface="Arial"/>
                <a:cs typeface="Calibri" panose="020F0502020204030204"/>
              </a:rPr>
              <a:t>PRANAV BALAKRISHNAN - 2018504581</a:t>
            </a:r>
          </a:p>
          <a:p>
            <a:pPr marL="285750" indent="-285750" algn="l">
              <a:buChar char="•"/>
            </a:pPr>
            <a:r>
              <a:rPr lang="en-IN" sz="1800">
                <a:latin typeface="Arial"/>
                <a:cs typeface="Calibri" panose="020F0502020204030204"/>
              </a:rPr>
              <a:t>C ROSHAN ABRAHAM - 2018504591</a:t>
            </a:r>
          </a:p>
          <a:p>
            <a:pPr marL="285750" indent="-285750" algn="l">
              <a:buChar char="•"/>
            </a:pPr>
            <a:endParaRPr lang="en-IN" sz="1800">
              <a:latin typeface="Arial"/>
              <a:cs typeface="Calibri" panose="020F0502020204030204"/>
            </a:endParaRPr>
          </a:p>
          <a:p>
            <a:pPr algn="l"/>
            <a:r>
              <a:rPr lang="en-IN" sz="1800">
                <a:latin typeface="Arial"/>
                <a:cs typeface="Calibri" panose="020F0502020204030204"/>
              </a:rPr>
              <a:t>BE ELECTRONICS AND COMMUNICATION ENGINEERING</a:t>
            </a:r>
          </a:p>
          <a:p>
            <a:pPr marL="285750" indent="-285750" algn="l">
              <a:buChar char="•"/>
            </a:pPr>
            <a:endParaRPr lang="en-IN" sz="1800">
              <a:latin typeface="Arial"/>
              <a:cs typeface="Calibri" panose="020F0502020204030204"/>
            </a:endParaRPr>
          </a:p>
        </p:txBody>
      </p:sp>
      <p:sp>
        <p:nvSpPr>
          <p:cNvPr id="5" name="TextBox 4">
            <a:extLst>
              <a:ext uri="{FF2B5EF4-FFF2-40B4-BE49-F238E27FC236}">
                <a16:creationId xmlns:a16="http://schemas.microsoft.com/office/drawing/2014/main" id="{9D509C91-E1F1-AD7C-773A-87C28597575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6" name="Rectangle 5">
            <a:extLst>
              <a:ext uri="{FF2B5EF4-FFF2-40B4-BE49-F238E27FC236}">
                <a16:creationId xmlns:a16="http://schemas.microsoft.com/office/drawing/2014/main" id="{1120AEDA-65A0-892C-A8D9-E1E7CD52220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4" name="Subtitle 2">
            <a:extLst>
              <a:ext uri="{FF2B5EF4-FFF2-40B4-BE49-F238E27FC236}">
                <a16:creationId xmlns:a16="http://schemas.microsoft.com/office/drawing/2014/main" id="{6DC3769E-EA8C-98A9-B653-78D3E77E4DEF}"/>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ZEROTH REVIEW</a:t>
            </a:r>
            <a:endParaRPr lang="en-US" b="1">
              <a:latin typeface="Arial"/>
              <a:cs typeface="Calibri"/>
            </a:endParaRPr>
          </a:p>
        </p:txBody>
      </p:sp>
    </p:spTree>
    <p:extLst>
      <p:ext uri="{BB962C8B-B14F-4D97-AF65-F5344CB8AC3E}">
        <p14:creationId xmlns:p14="http://schemas.microsoft.com/office/powerpoint/2010/main" val="325317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26794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Stereo vision</a:t>
            </a:r>
            <a:r>
              <a:rPr lang="en-US">
                <a:latin typeface="Arial"/>
                <a:ea typeface="+mn-lt"/>
                <a:cs typeface="+mn-lt"/>
              </a:rPr>
              <a:t> is the computation of depth based on the binocular disparity between the images of an object in left and right eyes</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ea typeface="+mn-lt"/>
                <a:cs typeface="+mn-lt"/>
              </a:rPr>
              <a:t>The </a:t>
            </a:r>
            <a:r>
              <a:rPr lang="en-US" b="1">
                <a:latin typeface="Arial"/>
                <a:ea typeface="+mn-lt"/>
                <a:cs typeface="+mn-lt"/>
              </a:rPr>
              <a:t>Kinect</a:t>
            </a:r>
            <a:r>
              <a:rPr lang="en-US">
                <a:latin typeface="Arial"/>
                <a:ea typeface="+mn-lt"/>
                <a:cs typeface="+mn-lt"/>
              </a:rPr>
              <a:t> camera is a motion sensing input device produced by Microsoft and first released in 2010. The device generally contains RGB cameras, and infrared projectors and detectors that map depth through either structured light or time of flight calculations, which can in turn be used to perform real-time gesture recognition and body skeletal detection, among other capabilities.</a:t>
            </a:r>
            <a:endParaRPr lang="en-US">
              <a:latin typeface="Arial"/>
              <a:cs typeface="Calibri"/>
            </a:endParaRPr>
          </a:p>
          <a:p>
            <a:pPr marL="285750" indent="-285750" algn="just">
              <a:buFont typeface="Arial"/>
              <a:buChar char="•"/>
            </a:pPr>
            <a:endParaRPr lang="en-US">
              <a:latin typeface="Arial"/>
              <a:cs typeface="Calibri"/>
            </a:endParaRPr>
          </a:p>
          <a:p>
            <a:pPr marL="285750" indent="-285750" algn="just">
              <a:buFont typeface="Arial"/>
              <a:buChar char="•"/>
            </a:pPr>
            <a:r>
              <a:rPr lang="en-US" b="1">
                <a:latin typeface="Arial"/>
                <a:cs typeface="Calibri"/>
              </a:rPr>
              <a:t>Image processing</a:t>
            </a:r>
            <a:r>
              <a:rPr lang="en-US">
                <a:latin typeface="Arial"/>
                <a:cs typeface="Calibri"/>
              </a:rPr>
              <a:t> techniques are used to extract and utilize the depth map generated.</a:t>
            </a:r>
          </a:p>
          <a:p>
            <a:pPr marL="285750" indent="-285750" algn="just">
              <a:buFont typeface="Arial"/>
              <a:buChar char="•"/>
            </a:pPr>
            <a:endParaRPr lang="en-US">
              <a:latin typeface="Arial"/>
              <a:cs typeface="Calibri"/>
            </a:endParaRPr>
          </a:p>
          <a:p>
            <a:pPr marL="285750" indent="-285750" algn="just">
              <a:buFont typeface="Arial"/>
              <a:buChar char="•"/>
            </a:pPr>
            <a:endParaRPr lang="en-US">
              <a:latin typeface="Arial"/>
              <a:cs typeface="Calibri"/>
            </a:endParaRPr>
          </a:p>
        </p:txBody>
      </p:sp>
      <p:pic>
        <p:nvPicPr>
          <p:cNvPr id="3" name="Picture 5">
            <a:extLst>
              <a:ext uri="{FF2B5EF4-FFF2-40B4-BE49-F238E27FC236}">
                <a16:creationId xmlns:a16="http://schemas.microsoft.com/office/drawing/2014/main" id="{AD26268E-1F37-5BCC-664A-5E776CA64A64}"/>
              </a:ext>
            </a:extLst>
          </p:cNvPr>
          <p:cNvPicPr>
            <a:picLocks noChangeAspect="1"/>
          </p:cNvPicPr>
          <p:nvPr/>
        </p:nvPicPr>
        <p:blipFill>
          <a:blip r:embed="rId2"/>
          <a:stretch>
            <a:fillRect/>
          </a:stretch>
        </p:blipFill>
        <p:spPr>
          <a:xfrm>
            <a:off x="2197100" y="4610100"/>
            <a:ext cx="3371850" cy="1168400"/>
          </a:xfrm>
          <a:prstGeom prst="rect">
            <a:avLst/>
          </a:prstGeom>
        </p:spPr>
      </p:pic>
      <p:sp>
        <p:nvSpPr>
          <p:cNvPr id="6" name="TextBox 5">
            <a:extLst>
              <a:ext uri="{FF2B5EF4-FFF2-40B4-BE49-F238E27FC236}">
                <a16:creationId xmlns:a16="http://schemas.microsoft.com/office/drawing/2014/main" id="{9D9C26CC-8FDC-F731-F603-856B2C09E22D}"/>
              </a:ext>
            </a:extLst>
          </p:cNvPr>
          <p:cNvSpPr txBox="1"/>
          <p:nvPr/>
        </p:nvSpPr>
        <p:spPr>
          <a:xfrm>
            <a:off x="5921086" y="4869872"/>
            <a:ext cx="47942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XBOX 360 Kinect camera</a:t>
            </a:r>
          </a:p>
          <a:p>
            <a:r>
              <a:rPr lang="en-US" sz="1400">
                <a:latin typeface="Arial"/>
                <a:cs typeface="Calibri" panose="020F0502020204030204"/>
              </a:rPr>
              <a:t>Reference: </a:t>
            </a:r>
            <a:r>
              <a:rPr lang="en-US" sz="1400">
                <a:latin typeface="Arial"/>
                <a:ea typeface="+mn-lt"/>
                <a:cs typeface="+mn-lt"/>
                <a:hlinkClick r:id="rId3"/>
              </a:rPr>
              <a:t>https://en.wikipedia.org/wiki/Kinect</a:t>
            </a:r>
            <a:r>
              <a:rPr lang="en-US" sz="1400">
                <a:latin typeface="Arial"/>
                <a:ea typeface="+mn-lt"/>
                <a:cs typeface="+mn-lt"/>
              </a:rPr>
              <a:t> </a:t>
            </a:r>
            <a:endParaRPr lang="en-US" sz="1400">
              <a:latin typeface="Arial"/>
              <a:cs typeface="Calibri" panose="020F0502020204030204"/>
            </a:endParaRPr>
          </a:p>
        </p:txBody>
      </p:sp>
    </p:spTree>
    <p:extLst>
      <p:ext uri="{BB962C8B-B14F-4D97-AF65-F5344CB8AC3E}">
        <p14:creationId xmlns:p14="http://schemas.microsoft.com/office/powerpoint/2010/main" val="11543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08931" y="1489668"/>
            <a:ext cx="1026794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ea typeface="+mn-lt"/>
                <a:cs typeface="+mn-lt"/>
              </a:rPr>
              <a:t>Convolutional neural network (</a:t>
            </a:r>
            <a:r>
              <a:rPr lang="en-US" b="1">
                <a:latin typeface="Arial"/>
                <a:ea typeface="+mn-lt"/>
                <a:cs typeface="+mn-lt"/>
              </a:rPr>
              <a:t>CNN</a:t>
            </a:r>
            <a:r>
              <a:rPr lang="en-US">
                <a:latin typeface="Arial"/>
                <a:ea typeface="+mn-lt"/>
                <a:cs typeface="+mn-lt"/>
              </a:rPr>
              <a:t>) is a class of deep learning neural networks. They’re most commonly used to analyze visual imagery and are frequently used in image classification.</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CNNs can therefore be used to detect and classify plants after collection of suitable dataset.</a:t>
            </a: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Models like </a:t>
            </a:r>
            <a:r>
              <a:rPr lang="en-US" b="1">
                <a:latin typeface="Arial"/>
                <a:cs typeface="Calibri" panose="020F0502020204030204"/>
              </a:rPr>
              <a:t>YOLOv5</a:t>
            </a:r>
            <a:r>
              <a:rPr lang="en-US">
                <a:latin typeface="Arial"/>
                <a:cs typeface="Calibri" panose="020F0502020204030204"/>
              </a:rPr>
              <a:t> can be trained with custom data for the task</a:t>
            </a:r>
          </a:p>
        </p:txBody>
      </p:sp>
      <p:pic>
        <p:nvPicPr>
          <p:cNvPr id="3" name="Picture 5">
            <a:extLst>
              <a:ext uri="{FF2B5EF4-FFF2-40B4-BE49-F238E27FC236}">
                <a16:creationId xmlns:a16="http://schemas.microsoft.com/office/drawing/2014/main" id="{83A94D3B-EA64-C8DF-4336-1166878EAD10}"/>
              </a:ext>
            </a:extLst>
          </p:cNvPr>
          <p:cNvPicPr>
            <a:picLocks noChangeAspect="1"/>
          </p:cNvPicPr>
          <p:nvPr/>
        </p:nvPicPr>
        <p:blipFill rotWithShape="1">
          <a:blip r:embed="rId2"/>
          <a:srcRect l="169" t="8796" r="3035" b="14715"/>
          <a:stretch/>
        </p:blipFill>
        <p:spPr>
          <a:xfrm>
            <a:off x="3135050" y="3404592"/>
            <a:ext cx="5753167" cy="2557262"/>
          </a:xfrm>
          <a:prstGeom prst="rect">
            <a:avLst/>
          </a:prstGeom>
        </p:spPr>
      </p:pic>
    </p:spTree>
    <p:extLst>
      <p:ext uri="{BB962C8B-B14F-4D97-AF65-F5344CB8AC3E}">
        <p14:creationId xmlns:p14="http://schemas.microsoft.com/office/powerpoint/2010/main" val="4287779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pic>
        <p:nvPicPr>
          <p:cNvPr id="3" name="Picture 5" descr="Diagram&#10;&#10;Description automatically generated">
            <a:extLst>
              <a:ext uri="{FF2B5EF4-FFF2-40B4-BE49-F238E27FC236}">
                <a16:creationId xmlns:a16="http://schemas.microsoft.com/office/drawing/2014/main" id="{FC71C2F2-0C5E-C34F-D951-17C86F1E029D}"/>
              </a:ext>
            </a:extLst>
          </p:cNvPr>
          <p:cNvPicPr>
            <a:picLocks noChangeAspect="1"/>
          </p:cNvPicPr>
          <p:nvPr/>
        </p:nvPicPr>
        <p:blipFill>
          <a:blip r:embed="rId2"/>
          <a:stretch>
            <a:fillRect/>
          </a:stretch>
        </p:blipFill>
        <p:spPr>
          <a:xfrm>
            <a:off x="1403350" y="1173646"/>
            <a:ext cx="9378950" cy="5139359"/>
          </a:xfrm>
          <a:prstGeom prst="rect">
            <a:avLst/>
          </a:prstGeom>
        </p:spPr>
      </p:pic>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Tree>
    <p:extLst>
      <p:ext uri="{BB962C8B-B14F-4D97-AF65-F5344CB8AC3E}">
        <p14:creationId xmlns:p14="http://schemas.microsoft.com/office/powerpoint/2010/main" val="1806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104717551"/>
              </p:ext>
            </p:extLst>
          </p:nvPr>
        </p:nvGraphicFramePr>
        <p:xfrm>
          <a:off x="1152071" y="1224642"/>
          <a:ext cx="9768092" cy="4679391"/>
        </p:xfrm>
        <a:graphic>
          <a:graphicData uri="http://schemas.openxmlformats.org/drawingml/2006/table">
            <a:tbl>
              <a:tblPr firstRow="1" firstCol="1" bandRow="1">
                <a:tableStyleId>{5940675A-B579-460E-94D1-54222C63F5DA}</a:tableStyleId>
              </a:tblPr>
              <a:tblGrid>
                <a:gridCol w="3285176">
                  <a:extLst>
                    <a:ext uri="{9D8B030D-6E8A-4147-A177-3AD203B41FA5}">
                      <a16:colId xmlns:a16="http://schemas.microsoft.com/office/drawing/2014/main" val="1001375088"/>
                    </a:ext>
                  </a:extLst>
                </a:gridCol>
                <a:gridCol w="3322651">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endParaRPr lang="en-IN" sz="1800">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12V7A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347614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13</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4283363"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US">
              <a:cs typeface="Calibri" panose="020F0502020204030204"/>
            </a:endParaRPr>
          </a:p>
          <a:p>
            <a:pPr marL="285750" indent="-285750" algn="just">
              <a:buFont typeface="Arial"/>
              <a:buChar char="•"/>
            </a:pPr>
            <a:r>
              <a:rPr lang="en-US">
                <a:latin typeface="Arial"/>
                <a:cs typeface="Arial"/>
              </a:rPr>
              <a:t>Explored stereo camera and microcontroller options.</a:t>
            </a:r>
          </a:p>
          <a:p>
            <a:pPr marL="285750" indent="-285750" algn="just">
              <a:buFont typeface="Arial"/>
              <a:buChar char="•"/>
            </a:pPr>
            <a:r>
              <a:rPr lang="en-US">
                <a:latin typeface="Arial"/>
                <a:cs typeface="Arial"/>
              </a:rPr>
              <a:t>Initialized Jetson NANO and set up bot.</a:t>
            </a:r>
          </a:p>
          <a:p>
            <a:pPr algn="just"/>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8" name="Picture 8" descr="A picture containing indoor, cluttered&#10;&#10;Description automatically generated">
            <a:extLst>
              <a:ext uri="{FF2B5EF4-FFF2-40B4-BE49-F238E27FC236}">
                <a16:creationId xmlns:a16="http://schemas.microsoft.com/office/drawing/2014/main" id="{B0B67D80-3929-8323-CDED-8BD2444A8FC4}"/>
              </a:ext>
            </a:extLst>
          </p:cNvPr>
          <p:cNvPicPr>
            <a:picLocks noChangeAspect="1"/>
          </p:cNvPicPr>
          <p:nvPr/>
        </p:nvPicPr>
        <p:blipFill>
          <a:blip r:embed="rId2"/>
          <a:stretch>
            <a:fillRect/>
          </a:stretch>
        </p:blipFill>
        <p:spPr>
          <a:xfrm>
            <a:off x="5995452" y="1844107"/>
            <a:ext cx="4915469" cy="3679391"/>
          </a:xfrm>
          <a:prstGeom prst="rect">
            <a:avLst/>
          </a:prstGeom>
        </p:spPr>
      </p:pic>
    </p:spTree>
    <p:extLst>
      <p:ext uri="{BB962C8B-B14F-4D97-AF65-F5344CB8AC3E}">
        <p14:creationId xmlns:p14="http://schemas.microsoft.com/office/powerpoint/2010/main" val="118203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14</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8034" y="1562100"/>
            <a:ext cx="5807363" cy="1923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stereo camera (KINECT v1) on Jetson NANO.</a:t>
            </a:r>
            <a:endParaRPr lang="en-US">
              <a:cs typeface="Calibri" panose="020F0502020204030204"/>
            </a:endParaRPr>
          </a:p>
          <a:p>
            <a:pPr marL="285750" indent="-285750" algn="just">
              <a:buFont typeface="Arial"/>
              <a:buChar char="•"/>
            </a:pPr>
            <a:r>
              <a:rPr lang="en-US">
                <a:latin typeface="Arial"/>
                <a:cs typeface="Arial"/>
              </a:rPr>
              <a:t>Obtained depth map and applied depth threshold to identify nearby objects.</a:t>
            </a:r>
          </a:p>
          <a:p>
            <a:pPr algn="just"/>
            <a:endParaRPr lang="en-US">
              <a:latin typeface="Arial"/>
              <a:cs typeface="Arial"/>
            </a:endParaRPr>
          </a:p>
          <a:p>
            <a:pPr algn="just"/>
            <a:endParaRPr lang="en-US" sz="1100">
              <a:latin typeface="Arial"/>
              <a:cs typeface="Arial"/>
            </a:endParaRPr>
          </a:p>
        </p:txBody>
      </p:sp>
      <p:pic>
        <p:nvPicPr>
          <p:cNvPr id="8" name="Picture 9" descr="A picture containing text, indoor, monitor, electronics&#10;&#10;Description automatically generated">
            <a:extLst>
              <a:ext uri="{FF2B5EF4-FFF2-40B4-BE49-F238E27FC236}">
                <a16:creationId xmlns:a16="http://schemas.microsoft.com/office/drawing/2014/main" id="{DB8D94B1-D5DC-7423-33EB-10B6A177590D}"/>
              </a:ext>
            </a:extLst>
          </p:cNvPr>
          <p:cNvPicPr>
            <a:picLocks noChangeAspect="1"/>
          </p:cNvPicPr>
          <p:nvPr/>
        </p:nvPicPr>
        <p:blipFill rotWithShape="1">
          <a:blip r:embed="rId2"/>
          <a:srcRect l="23339" t="13853" r="3411" b="17316"/>
          <a:stretch/>
        </p:blipFill>
        <p:spPr>
          <a:xfrm>
            <a:off x="1289551" y="3575050"/>
            <a:ext cx="5404658" cy="2118067"/>
          </a:xfrm>
          <a:prstGeom prst="rect">
            <a:avLst/>
          </a:prstGeom>
        </p:spPr>
      </p:pic>
      <p:pic>
        <p:nvPicPr>
          <p:cNvPr id="3" name="Picture 2" descr="A picture containing text, electronics, computer, indoor&#10;&#10;Description automatically generated">
            <a:extLst>
              <a:ext uri="{FF2B5EF4-FFF2-40B4-BE49-F238E27FC236}">
                <a16:creationId xmlns:a16="http://schemas.microsoft.com/office/drawing/2014/main" id="{DB171CD7-A808-2C19-0FC9-8F202FC0ABD5}"/>
              </a:ext>
            </a:extLst>
          </p:cNvPr>
          <p:cNvPicPr>
            <a:picLocks noChangeAspect="1"/>
          </p:cNvPicPr>
          <p:nvPr/>
        </p:nvPicPr>
        <p:blipFill rotWithShape="1">
          <a:blip r:embed="rId3"/>
          <a:srcRect l="16244" t="25676" r="10660" b="28456"/>
          <a:stretch/>
        </p:blipFill>
        <p:spPr>
          <a:xfrm>
            <a:off x="7407442" y="601579"/>
            <a:ext cx="3948626" cy="185340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4AF193E-8502-24D7-AF7B-9C1DE4EE64F7}"/>
              </a:ext>
            </a:extLst>
          </p:cNvPr>
          <p:cNvPicPr>
            <a:picLocks noChangeAspect="1"/>
          </p:cNvPicPr>
          <p:nvPr/>
        </p:nvPicPr>
        <p:blipFill rotWithShape="1">
          <a:blip r:embed="rId4"/>
          <a:srcRect l="17215" t="26125" r="9114" b="27942"/>
          <a:stretch/>
        </p:blipFill>
        <p:spPr>
          <a:xfrm>
            <a:off x="7410532" y="2494582"/>
            <a:ext cx="3944834" cy="1833193"/>
          </a:xfrm>
          <a:prstGeom prst="rect">
            <a:avLst/>
          </a:prstGeom>
        </p:spPr>
      </p:pic>
      <p:pic>
        <p:nvPicPr>
          <p:cNvPr id="12" name="Picture 7" descr="A picture containing text, indoor, monitor, screen&#10;&#10;Description automatically generated">
            <a:extLst>
              <a:ext uri="{FF2B5EF4-FFF2-40B4-BE49-F238E27FC236}">
                <a16:creationId xmlns:a16="http://schemas.microsoft.com/office/drawing/2014/main" id="{9663AF25-B529-C6A6-4CA8-ADB4ECB1DB8A}"/>
              </a:ext>
            </a:extLst>
          </p:cNvPr>
          <p:cNvPicPr>
            <a:picLocks noChangeAspect="1"/>
          </p:cNvPicPr>
          <p:nvPr/>
        </p:nvPicPr>
        <p:blipFill rotWithShape="1">
          <a:blip r:embed="rId5"/>
          <a:srcRect l="20551" t="25914" r="12030" b="32558"/>
          <a:stretch/>
        </p:blipFill>
        <p:spPr>
          <a:xfrm>
            <a:off x="7409029" y="4385845"/>
            <a:ext cx="3945767" cy="1800739"/>
          </a:xfrm>
          <a:prstGeom prst="rect">
            <a:avLst/>
          </a:prstGeom>
        </p:spPr>
      </p:pic>
    </p:spTree>
    <p:extLst>
      <p:ext uri="{BB962C8B-B14F-4D97-AF65-F5344CB8AC3E}">
        <p14:creationId xmlns:p14="http://schemas.microsoft.com/office/powerpoint/2010/main" val="301948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15</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1490913"/>
            <a:ext cx="870296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p>
          <a:p>
            <a:pPr marL="285750" indent="-285750" algn="just">
              <a:buFont typeface="Arial"/>
              <a:buChar char="•"/>
            </a:pPr>
            <a:r>
              <a:rPr lang="en-US">
                <a:latin typeface="Arial"/>
                <a:cs typeface="Arial"/>
              </a:rPr>
              <a:t>Set up remote access for Jetson NANO using SSH and VNC.</a:t>
            </a:r>
          </a:p>
          <a:p>
            <a:pPr marL="285750" indent="-285750" algn="just">
              <a:buFont typeface="Arial"/>
              <a:buChar char="•"/>
            </a:pPr>
            <a:r>
              <a:rPr lang="en-US">
                <a:latin typeface="Arial"/>
                <a:cs typeface="Arial"/>
              </a:rPr>
              <a:t>Set up suitable power supply for </a:t>
            </a:r>
            <a:r>
              <a:rPr lang="en-US" err="1">
                <a:latin typeface="Arial"/>
                <a:cs typeface="Arial"/>
              </a:rPr>
              <a:t>bot</a:t>
            </a:r>
            <a:r>
              <a:rPr lang="en-US">
                <a:latin typeface="Arial"/>
                <a:cs typeface="Arial"/>
              </a:rPr>
              <a:t> portability.</a:t>
            </a: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6" name="Picture 7">
            <a:extLst>
              <a:ext uri="{FF2B5EF4-FFF2-40B4-BE49-F238E27FC236}">
                <a16:creationId xmlns:a16="http://schemas.microsoft.com/office/drawing/2014/main" id="{E41C2CB4-4BC6-D7FA-6563-BC0E2A601DD0}"/>
              </a:ext>
            </a:extLst>
          </p:cNvPr>
          <p:cNvPicPr>
            <a:picLocks noChangeAspect="1"/>
          </p:cNvPicPr>
          <p:nvPr/>
        </p:nvPicPr>
        <p:blipFill>
          <a:blip r:embed="rId2"/>
          <a:stretch>
            <a:fillRect/>
          </a:stretch>
        </p:blipFill>
        <p:spPr>
          <a:xfrm>
            <a:off x="1530517" y="2926013"/>
            <a:ext cx="4330365" cy="2909636"/>
          </a:xfrm>
          <a:prstGeom prst="rect">
            <a:avLst/>
          </a:prstGeom>
        </p:spPr>
      </p:pic>
      <p:pic>
        <p:nvPicPr>
          <p:cNvPr id="8" name="Picture 8" descr="A picture containing indoor&#10;&#10;Description automatically generated">
            <a:extLst>
              <a:ext uri="{FF2B5EF4-FFF2-40B4-BE49-F238E27FC236}">
                <a16:creationId xmlns:a16="http://schemas.microsoft.com/office/drawing/2014/main" id="{DBDF3727-79B2-89A9-6E13-290340562BB7}"/>
              </a:ext>
            </a:extLst>
          </p:cNvPr>
          <p:cNvPicPr>
            <a:picLocks noChangeAspect="1"/>
          </p:cNvPicPr>
          <p:nvPr/>
        </p:nvPicPr>
        <p:blipFill>
          <a:blip r:embed="rId3"/>
          <a:stretch>
            <a:fillRect/>
          </a:stretch>
        </p:blipFill>
        <p:spPr>
          <a:xfrm>
            <a:off x="6368047" y="2926013"/>
            <a:ext cx="3836068" cy="2909636"/>
          </a:xfrm>
          <a:prstGeom prst="rect">
            <a:avLst/>
          </a:prstGeom>
        </p:spPr>
      </p:pic>
    </p:spTree>
    <p:extLst>
      <p:ext uri="{BB962C8B-B14F-4D97-AF65-F5344CB8AC3E}">
        <p14:creationId xmlns:p14="http://schemas.microsoft.com/office/powerpoint/2010/main" val="174816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16</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2" name="TextBox 1">
            <a:extLst>
              <a:ext uri="{FF2B5EF4-FFF2-40B4-BE49-F238E27FC236}">
                <a16:creationId xmlns:a16="http://schemas.microsoft.com/office/drawing/2014/main" id="{4BB7109A-5D68-48A2-79C4-A513233F6B94}"/>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8" name="Table 9">
            <a:extLst>
              <a:ext uri="{FF2B5EF4-FFF2-40B4-BE49-F238E27FC236}">
                <a16:creationId xmlns:a16="http://schemas.microsoft.com/office/drawing/2014/main" id="{76BD9B9D-6C94-0984-15F3-D8CE7C1F2A0E}"/>
              </a:ext>
            </a:extLst>
          </p:cNvPr>
          <p:cNvGraphicFramePr>
            <a:graphicFrameLocks noGrp="1"/>
          </p:cNvGraphicFramePr>
          <p:nvPr>
            <p:extLst>
              <p:ext uri="{D42A27DB-BD31-4B8C-83A1-F6EECF244321}">
                <p14:modId xmlns:p14="http://schemas.microsoft.com/office/powerpoint/2010/main" val="2831385966"/>
              </p:ext>
            </p:extLst>
          </p:nvPr>
        </p:nvGraphicFramePr>
        <p:xfrm>
          <a:off x="1102894" y="1584157"/>
          <a:ext cx="10129737" cy="4330706"/>
        </p:xfrm>
        <a:graphic>
          <a:graphicData uri="http://schemas.openxmlformats.org/drawingml/2006/table">
            <a:tbl>
              <a:tblPr firstRow="1" bandRow="1"/>
              <a:tblGrid>
                <a:gridCol w="3376579">
                  <a:extLst>
                    <a:ext uri="{9D8B030D-6E8A-4147-A177-3AD203B41FA5}">
                      <a16:colId xmlns:a16="http://schemas.microsoft.com/office/drawing/2014/main" val="561184110"/>
                    </a:ext>
                  </a:extLst>
                </a:gridCol>
                <a:gridCol w="3376579">
                  <a:extLst>
                    <a:ext uri="{9D8B030D-6E8A-4147-A177-3AD203B41FA5}">
                      <a16:colId xmlns:a16="http://schemas.microsoft.com/office/drawing/2014/main" val="4267563712"/>
                    </a:ext>
                  </a:extLst>
                </a:gridCol>
                <a:gridCol w="3376579">
                  <a:extLst>
                    <a:ext uri="{9D8B030D-6E8A-4147-A177-3AD203B41FA5}">
                      <a16:colId xmlns:a16="http://schemas.microsoft.com/office/drawing/2014/main" val="4215763846"/>
                    </a:ext>
                  </a:extLst>
                </a:gridCol>
              </a:tblGrid>
              <a:tr h="4330706">
                <a:tc>
                  <a:txBody>
                    <a:bodyPr/>
                    <a:lstStyle/>
                    <a:p>
                      <a:pPr algn="just"/>
                      <a:r>
                        <a:rPr lang="en-US" sz="2400" u="sng">
                          <a:latin typeface="Arial"/>
                        </a:rPr>
                        <a:t>First review:</a:t>
                      </a:r>
                    </a:p>
                    <a:p>
                      <a:pPr lvl="0" algn="just">
                        <a:buNone/>
                      </a:pPr>
                      <a:endParaRPr lang="en-US">
                        <a:latin typeface="Arial"/>
                      </a:endParaRPr>
                    </a:p>
                    <a:p>
                      <a:pPr marL="285750" lvl="0" indent="-285750" algn="l">
                        <a:buFont typeface="Arial"/>
                        <a:buChar char="•"/>
                      </a:pPr>
                      <a:r>
                        <a:rPr lang="en-US" sz="1800" b="0" i="0" u="none" strike="noStrike" noProof="0">
                          <a:latin typeface="Arial"/>
                        </a:rPr>
                        <a:t>Set up testing space.</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Study available and suitable RL algorithms.</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Test the performance of the algorithms.</a:t>
                      </a:r>
                      <a:endParaRPr lang="en-US"/>
                    </a:p>
                  </a:txBody>
                  <a:tcPr/>
                </a:tc>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Collect data set for plant detection model.</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Train plant detection model.</a:t>
                      </a:r>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Tree>
    <p:extLst>
      <p:ext uri="{BB962C8B-B14F-4D97-AF65-F5344CB8AC3E}">
        <p14:creationId xmlns:p14="http://schemas.microsoft.com/office/powerpoint/2010/main" val="410870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17</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2" name="TextBox 1">
            <a:extLst>
              <a:ext uri="{FF2B5EF4-FFF2-40B4-BE49-F238E27FC236}">
                <a16:creationId xmlns:a16="http://schemas.microsoft.com/office/drawing/2014/main" id="{8DEB41AF-A6D8-C629-9E4E-A0E1DB2DD518}"/>
              </a:ext>
            </a:extLst>
          </p:cNvPr>
          <p:cNvSpPr txBox="1"/>
          <p:nvPr/>
        </p:nvSpPr>
        <p:spPr>
          <a:xfrm>
            <a:off x="947964" y="1664606"/>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a:t>
            </a:r>
            <a:r>
              <a:rPr lang="en-US" sz="1600" err="1">
                <a:latin typeface="Arial"/>
                <a:ea typeface="+mn-lt"/>
                <a:cs typeface="+mn-lt"/>
              </a:rPr>
              <a:t>Effendi,"Reinforcement</a:t>
            </a:r>
            <a:r>
              <a:rPr lang="en-US" sz="1600">
                <a:latin typeface="Arial"/>
                <a:ea typeface="+mn-lt"/>
                <a:cs typeface="+mn-lt"/>
              </a:rPr>
              <a: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418474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CDD12D-D492-9B0B-6C70-824F0C48E10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174B317C-5DE3-8D30-03A1-A708312F017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17966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E6EFB2-8864-4D2B-F560-D5ABB54A2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6" name="TextBox 5">
            <a:extLst>
              <a:ext uri="{FF2B5EF4-FFF2-40B4-BE49-F238E27FC236}">
                <a16:creationId xmlns:a16="http://schemas.microsoft.com/office/drawing/2014/main" id="{5D166D81-C706-7996-9BBA-82667A7BEDEE}"/>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8" name="Subtitle 2">
            <a:extLst>
              <a:ext uri="{FF2B5EF4-FFF2-40B4-BE49-F238E27FC236}">
                <a16:creationId xmlns:a16="http://schemas.microsoft.com/office/drawing/2014/main" id="{E4C842A1-A099-8112-5551-E50CB9FCB6FF}"/>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0" name="Subtitle 2">
            <a:extLst>
              <a:ext uri="{FF2B5EF4-FFF2-40B4-BE49-F238E27FC236}">
                <a16:creationId xmlns:a16="http://schemas.microsoft.com/office/drawing/2014/main" id="{83570C98-E4A3-9364-96BD-CB1C8F5D0FC8}"/>
              </a:ext>
            </a:extLst>
          </p:cNvPr>
          <p:cNvSpPr txBox="1">
            <a:spLocks/>
          </p:cNvSpPr>
          <p:nvPr/>
        </p:nvSpPr>
        <p:spPr>
          <a:xfrm>
            <a:off x="946470" y="1578362"/>
            <a:ext cx="2768655"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Introduction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Motivation </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Objective</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Literature Survey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Methodology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10260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85CD132-F1DC-1B7A-05C9-D1F549ED411A}"/>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17" name="Subtitle 2">
            <a:extLst>
              <a:ext uri="{FF2B5EF4-FFF2-40B4-BE49-F238E27FC236}">
                <a16:creationId xmlns:a16="http://schemas.microsoft.com/office/drawing/2014/main" id="{1A021CC3-4629-AF6A-DA57-A850A6B42B3A}"/>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19" name="TextBox 18">
            <a:extLst>
              <a:ext uri="{FF2B5EF4-FFF2-40B4-BE49-F238E27FC236}">
                <a16:creationId xmlns:a16="http://schemas.microsoft.com/office/drawing/2014/main" id="{27F34EF1-643B-D226-AA33-84C3522739A4}"/>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21" name="Rectangle 20">
            <a:extLst>
              <a:ext uri="{FF2B5EF4-FFF2-40B4-BE49-F238E27FC236}">
                <a16:creationId xmlns:a16="http://schemas.microsoft.com/office/drawing/2014/main" id="{6E47F965-EBAF-EBD6-C499-0E0A58510DB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23" name="Subtitle 2">
            <a:extLst>
              <a:ext uri="{FF2B5EF4-FFF2-40B4-BE49-F238E27FC236}">
                <a16:creationId xmlns:a16="http://schemas.microsoft.com/office/drawing/2014/main" id="{0F8FF80E-0591-82E2-FE87-C111A58955F2}"/>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FIRST REVIEW</a:t>
            </a:r>
            <a:endParaRPr lang="en-US" b="1">
              <a:latin typeface="Arial"/>
              <a:cs typeface="Calibri"/>
            </a:endParaRPr>
          </a:p>
        </p:txBody>
      </p:sp>
    </p:spTree>
    <p:extLst>
      <p:ext uri="{BB962C8B-B14F-4D97-AF65-F5344CB8AC3E}">
        <p14:creationId xmlns:p14="http://schemas.microsoft.com/office/powerpoint/2010/main" val="320843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2A99FE-0EC0-720A-2671-8A34503E2AA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FE2114A8-7D38-3CB1-A4B7-E461D061588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4A32D523-91E3-D683-FC98-D0ABFFF5B8AE}"/>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09051AC6-DFA7-FB3B-476A-9C3B5EAE5EF0}"/>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Bot Components and HW specs</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cs typeface="Arial"/>
              </a:rPr>
              <a:t>Problems Faced</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249718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345125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2" name="Picture 5" descr="Diagram&#10;&#10;Description automatically generated">
            <a:extLst>
              <a:ext uri="{FF2B5EF4-FFF2-40B4-BE49-F238E27FC236}">
                <a16:creationId xmlns:a16="http://schemas.microsoft.com/office/drawing/2014/main" id="{0716AEFA-A8AE-3B5B-2ACD-8B44A124265F}"/>
              </a:ext>
            </a:extLst>
          </p:cNvPr>
          <p:cNvPicPr>
            <a:picLocks noChangeAspect="1"/>
          </p:cNvPicPr>
          <p:nvPr/>
        </p:nvPicPr>
        <p:blipFill>
          <a:blip r:embed="rId2"/>
          <a:stretch>
            <a:fillRect/>
          </a:stretch>
        </p:blipFill>
        <p:spPr>
          <a:xfrm>
            <a:off x="1530350" y="1409980"/>
            <a:ext cx="9131300" cy="4819090"/>
          </a:xfrm>
          <a:prstGeom prst="rect">
            <a:avLst/>
          </a:prstGeom>
        </p:spPr>
      </p:pic>
    </p:spTree>
    <p:extLst>
      <p:ext uri="{BB962C8B-B14F-4D97-AF65-F5344CB8AC3E}">
        <p14:creationId xmlns:p14="http://schemas.microsoft.com/office/powerpoint/2010/main" val="318854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endParaRPr lang="en-US"/>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5146963" cy="2754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IN">
              <a:latin typeface="Arial"/>
              <a:cs typeface="Arial"/>
            </a:endParaRPr>
          </a:p>
          <a:p>
            <a:pPr marL="285750" indent="-285750" algn="just">
              <a:buFont typeface="Arial"/>
              <a:buChar char="•"/>
            </a:pPr>
            <a:r>
              <a:rPr lang="en-IN">
                <a:latin typeface="Arial"/>
                <a:cs typeface="Arial"/>
              </a:rPr>
              <a:t>Initialised Jetson nano and interfaced</a:t>
            </a:r>
            <a:r>
              <a:rPr lang="en-US">
                <a:latin typeface="Arial"/>
                <a:cs typeface="Arial"/>
              </a:rPr>
              <a:t> with stereo camera (KINECT v1) </a:t>
            </a:r>
            <a:r>
              <a:rPr lang="en-IN">
                <a:latin typeface="Arial"/>
                <a:cs typeface="Arial"/>
              </a:rPr>
              <a:t>.</a:t>
            </a:r>
          </a:p>
          <a:p>
            <a:pPr marL="285750" indent="-285750" algn="just">
              <a:buFont typeface="Arial"/>
              <a:buChar char="•"/>
            </a:pPr>
            <a:r>
              <a:rPr lang="en-US">
                <a:latin typeface="Arial"/>
                <a:cs typeface="Arial"/>
              </a:rPr>
              <a:t>Obtained depth map and </a:t>
            </a:r>
            <a:r>
              <a:rPr lang="en-IN">
                <a:latin typeface="Arial"/>
                <a:cs typeface="Arial"/>
              </a:rPr>
              <a:t>applied depth threshold.</a:t>
            </a:r>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endParaRPr lang="en-IN">
              <a:latin typeface="Arial"/>
              <a:cs typeface="Arial"/>
            </a:endParaRPr>
          </a:p>
          <a:p>
            <a:pPr marL="285750" indent="-285750" algn="just">
              <a:buFont typeface="Arial"/>
              <a:buChar char="•"/>
            </a:pPr>
            <a:r>
              <a:rPr lang="en-IN">
                <a:latin typeface="Arial"/>
                <a:cs typeface="Arial"/>
              </a:rPr>
              <a:t>Set up basic design of robot.</a:t>
            </a:r>
          </a:p>
          <a:p>
            <a:pPr algn="just"/>
            <a:endParaRPr lang="en-US" sz="1100">
              <a:latin typeface="Arial"/>
              <a:cs typeface="Arial"/>
            </a:endParaRPr>
          </a:p>
        </p:txBody>
      </p:sp>
      <p:pic>
        <p:nvPicPr>
          <p:cNvPr id="3" name="Picture 2" descr="A picture containing indoor&#10;&#10;Description automatically generated">
            <a:extLst>
              <a:ext uri="{FF2B5EF4-FFF2-40B4-BE49-F238E27FC236}">
                <a16:creationId xmlns:a16="http://schemas.microsoft.com/office/drawing/2014/main" id="{EE621290-E741-7625-CABD-8BCC52FAC6F5}"/>
              </a:ext>
            </a:extLst>
          </p:cNvPr>
          <p:cNvPicPr>
            <a:picLocks noChangeAspect="1"/>
          </p:cNvPicPr>
          <p:nvPr/>
        </p:nvPicPr>
        <p:blipFill>
          <a:blip r:embed="rId2"/>
          <a:stretch>
            <a:fillRect/>
          </a:stretch>
        </p:blipFill>
        <p:spPr>
          <a:xfrm>
            <a:off x="6988329" y="847171"/>
            <a:ext cx="3633443" cy="275594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C639DEE-2E2A-2D45-4D25-791AC9BBA45C}"/>
              </a:ext>
            </a:extLst>
          </p:cNvPr>
          <p:cNvPicPr>
            <a:picLocks noChangeAspect="1"/>
          </p:cNvPicPr>
          <p:nvPr/>
        </p:nvPicPr>
        <p:blipFill rotWithShape="1">
          <a:blip r:embed="rId3"/>
          <a:srcRect l="17215" t="26125" r="9114" b="27942"/>
          <a:stretch/>
        </p:blipFill>
        <p:spPr>
          <a:xfrm>
            <a:off x="6988329" y="4060081"/>
            <a:ext cx="4283362" cy="1990509"/>
          </a:xfrm>
          <a:prstGeom prst="rect">
            <a:avLst/>
          </a:prstGeom>
        </p:spPr>
      </p:pic>
    </p:spTree>
    <p:extLst>
      <p:ext uri="{BB962C8B-B14F-4D97-AF65-F5344CB8AC3E}">
        <p14:creationId xmlns:p14="http://schemas.microsoft.com/office/powerpoint/2010/main" val="72258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2353361133"/>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427097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70" y="1847926"/>
            <a:ext cx="5147413" cy="3031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Tried repositioning Jetson nano and motor driver for better weight distribution.</a:t>
            </a:r>
          </a:p>
          <a:p>
            <a:pPr marL="285750" indent="-285750" algn="just">
              <a:buFont typeface="Arial"/>
              <a:buChar char="•"/>
            </a:pPr>
            <a:r>
              <a:rPr lang="en-IN">
                <a:latin typeface="Arial"/>
                <a:cs typeface="Arial"/>
              </a:rPr>
              <a:t>Decided to switch to Li-po battery instead of lead acid 12v battery to power the motor driver.</a:t>
            </a:r>
          </a:p>
          <a:p>
            <a:pPr marL="285750" indent="-285750" algn="just">
              <a:buFont typeface="Arial,Sans-Serif"/>
              <a:buChar char="•"/>
            </a:pPr>
            <a:r>
              <a:rPr lang="en-IN">
                <a:latin typeface="Arial"/>
                <a:cs typeface="Arial"/>
              </a:rPr>
              <a:t>Set up web output for obstacle detection for remote inference</a:t>
            </a:r>
            <a:endParaRPr lang="en-IN">
              <a:ea typeface="+mn-lt"/>
              <a:cs typeface="+mn-lt"/>
            </a:endParaRPr>
          </a:p>
          <a:p>
            <a:pPr marL="285750" indent="-285750" algn="just">
              <a:buFont typeface="Arial"/>
              <a:buChar char="•"/>
            </a:pPr>
            <a:r>
              <a:rPr lang="en-IN">
                <a:latin typeface="Arial"/>
                <a:cs typeface="Arial"/>
              </a:rPr>
              <a:t>Tested mono-camera depth estimation using MIDAS model</a:t>
            </a:r>
          </a:p>
          <a:p>
            <a:pPr marL="285750" indent="-285750" algn="just">
              <a:buFont typeface="Arial"/>
              <a:buChar char="•"/>
            </a:pPr>
            <a:endParaRPr lang="en-IN">
              <a:latin typeface="Arial"/>
              <a:cs typeface="Arial"/>
            </a:endParaRPr>
          </a:p>
          <a:p>
            <a:pPr algn="just"/>
            <a:endParaRPr lang="en-US" sz="1100">
              <a:latin typeface="Arial"/>
              <a:cs typeface="Arial"/>
            </a:endParaRPr>
          </a:p>
        </p:txBody>
      </p:sp>
      <p:pic>
        <p:nvPicPr>
          <p:cNvPr id="3" name="Picture 5" descr="A picture containing floor, indoor, gear&#10;&#10;Description automatically generated">
            <a:extLst>
              <a:ext uri="{FF2B5EF4-FFF2-40B4-BE49-F238E27FC236}">
                <a16:creationId xmlns:a16="http://schemas.microsoft.com/office/drawing/2014/main" id="{27392F6A-C38D-A047-743B-D2545F3D0B90}"/>
              </a:ext>
            </a:extLst>
          </p:cNvPr>
          <p:cNvPicPr>
            <a:picLocks noChangeAspect="1"/>
          </p:cNvPicPr>
          <p:nvPr/>
        </p:nvPicPr>
        <p:blipFill rotWithShape="1">
          <a:blip r:embed="rId2"/>
          <a:srcRect l="103" t="7009" r="8979" b="8879"/>
          <a:stretch/>
        </p:blipFill>
        <p:spPr>
          <a:xfrm>
            <a:off x="6979179" y="3670300"/>
            <a:ext cx="3444353" cy="2400303"/>
          </a:xfrm>
          <a:prstGeom prst="rect">
            <a:avLst/>
          </a:prstGeom>
        </p:spPr>
      </p:pic>
      <p:pic>
        <p:nvPicPr>
          <p:cNvPr id="6" name="Picture 7" descr="A picture containing indoor, cluttered&#10;&#10;Description automatically generated">
            <a:extLst>
              <a:ext uri="{FF2B5EF4-FFF2-40B4-BE49-F238E27FC236}">
                <a16:creationId xmlns:a16="http://schemas.microsoft.com/office/drawing/2014/main" id="{85A18237-9588-2C50-9FC4-5FD41682D272}"/>
              </a:ext>
            </a:extLst>
          </p:cNvPr>
          <p:cNvPicPr>
            <a:picLocks noChangeAspect="1"/>
          </p:cNvPicPr>
          <p:nvPr/>
        </p:nvPicPr>
        <p:blipFill rotWithShape="1">
          <a:blip r:embed="rId3"/>
          <a:srcRect l="7366" t="3433" r="9024" b="5150"/>
          <a:stretch/>
        </p:blipFill>
        <p:spPr>
          <a:xfrm>
            <a:off x="6978650" y="728376"/>
            <a:ext cx="3035305" cy="2842426"/>
          </a:xfrm>
          <a:prstGeom prst="rect">
            <a:avLst/>
          </a:prstGeom>
        </p:spPr>
      </p:pic>
    </p:spTree>
    <p:extLst>
      <p:ext uri="{BB962C8B-B14F-4D97-AF65-F5344CB8AC3E}">
        <p14:creationId xmlns:p14="http://schemas.microsoft.com/office/powerpoint/2010/main" val="3480451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C6082-A13C-FC1D-43CF-54416B625DC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7" name="Subtitle 2">
            <a:extLst>
              <a:ext uri="{FF2B5EF4-FFF2-40B4-BE49-F238E27FC236}">
                <a16:creationId xmlns:a16="http://schemas.microsoft.com/office/drawing/2014/main" id="{58729116-65FB-89B1-5D8F-A9C56EDFA498}"/>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18" name="TextBox 17">
            <a:extLst>
              <a:ext uri="{FF2B5EF4-FFF2-40B4-BE49-F238E27FC236}">
                <a16:creationId xmlns:a16="http://schemas.microsoft.com/office/drawing/2014/main" id="{10B2779C-7EE7-7576-4A09-CE77D44425FD}"/>
              </a:ext>
            </a:extLst>
          </p:cNvPr>
          <p:cNvSpPr txBox="1"/>
          <p:nvPr/>
        </p:nvSpPr>
        <p:spPr>
          <a:xfrm>
            <a:off x="949036" y="1711036"/>
            <a:ext cx="54015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p:txBody>
      </p:sp>
      <p:sp>
        <p:nvSpPr>
          <p:cNvPr id="2" name="TextBox 1">
            <a:extLst>
              <a:ext uri="{FF2B5EF4-FFF2-40B4-BE49-F238E27FC236}">
                <a16:creationId xmlns:a16="http://schemas.microsoft.com/office/drawing/2014/main" id="{B988A501-20A7-35D0-8559-AA7F9956CEA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3" name="TextBox 2">
            <a:extLst>
              <a:ext uri="{FF2B5EF4-FFF2-40B4-BE49-F238E27FC236}">
                <a16:creationId xmlns:a16="http://schemas.microsoft.com/office/drawing/2014/main" id="{84EC732C-0DD5-ED8A-D035-94CAC4927BCE}"/>
              </a:ext>
            </a:extLst>
          </p:cNvPr>
          <p:cNvSpPr txBox="1"/>
          <p:nvPr/>
        </p:nvSpPr>
        <p:spPr>
          <a:xfrm>
            <a:off x="946150" y="1803400"/>
            <a:ext cx="51498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Mounted and used IR sensor array to enable line following for movement calibration. </a:t>
            </a:r>
            <a:r>
              <a:rPr lang="en-US">
                <a:latin typeface="Arial"/>
                <a:cs typeface="Arial"/>
              </a:rPr>
              <a:t>​</a:t>
            </a:r>
            <a:endParaRPr lang="en-US">
              <a:cs typeface="Calibri" panose="020F0502020204030204"/>
            </a:endParaRPr>
          </a:p>
          <a:p>
            <a:pPr marL="285750" indent="-285750" algn="just">
              <a:buFont typeface="Arial"/>
              <a:buChar char="•"/>
            </a:pPr>
            <a:r>
              <a:rPr lang="en-US">
                <a:latin typeface="Arial"/>
                <a:ea typeface="+mn-lt"/>
                <a:cs typeface="+mn-lt"/>
              </a:rPr>
              <a:t>Tested speed control of motor by voltage control using DC-DC converter to improve intersection detection</a:t>
            </a:r>
            <a:endParaRPr lang="en-US">
              <a:latin typeface="Arial"/>
              <a:cs typeface="Calibri"/>
            </a:endParaRPr>
          </a:p>
          <a:p>
            <a:pPr marL="285750" indent="-285750" algn="just">
              <a:buFont typeface="Arial"/>
              <a:buChar char="•"/>
            </a:pPr>
            <a:r>
              <a:rPr lang="en-IN">
                <a:latin typeface="Arial"/>
                <a:cs typeface="Arial"/>
              </a:rPr>
              <a:t>Implemented stereo camera calibration and  depth estimation with two webcams. Performance was not adequate.</a:t>
            </a:r>
            <a:endParaRPr lang="en-US">
              <a:latin typeface="Arial"/>
              <a:cs typeface="Calibri"/>
            </a:endParaRPr>
          </a:p>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p:txBody>
      </p:sp>
      <p:pic>
        <p:nvPicPr>
          <p:cNvPr id="5" name="Picture 5">
            <a:extLst>
              <a:ext uri="{FF2B5EF4-FFF2-40B4-BE49-F238E27FC236}">
                <a16:creationId xmlns:a16="http://schemas.microsoft.com/office/drawing/2014/main" id="{C3A38636-14A0-EE50-0681-37493D95D62F}"/>
              </a:ext>
            </a:extLst>
          </p:cNvPr>
          <p:cNvPicPr>
            <a:picLocks noChangeAspect="1"/>
          </p:cNvPicPr>
          <p:nvPr/>
        </p:nvPicPr>
        <p:blipFill>
          <a:blip r:embed="rId2"/>
          <a:stretch>
            <a:fillRect/>
          </a:stretch>
        </p:blipFill>
        <p:spPr>
          <a:xfrm>
            <a:off x="6818474" y="759793"/>
            <a:ext cx="4137025" cy="2355850"/>
          </a:xfrm>
          <a:prstGeom prst="rect">
            <a:avLst/>
          </a:prstGeom>
        </p:spPr>
      </p:pic>
      <p:pic>
        <p:nvPicPr>
          <p:cNvPr id="6" name="Picture 6" descr="A picture containing indoor, wooden, cluttered&#10;&#10;Description automatically generated">
            <a:extLst>
              <a:ext uri="{FF2B5EF4-FFF2-40B4-BE49-F238E27FC236}">
                <a16:creationId xmlns:a16="http://schemas.microsoft.com/office/drawing/2014/main" id="{D5C96F59-C5AF-9B43-383E-295EB6F414D8}"/>
              </a:ext>
            </a:extLst>
          </p:cNvPr>
          <p:cNvPicPr>
            <a:picLocks noChangeAspect="1"/>
          </p:cNvPicPr>
          <p:nvPr/>
        </p:nvPicPr>
        <p:blipFill>
          <a:blip r:embed="rId3"/>
          <a:stretch>
            <a:fillRect/>
          </a:stretch>
        </p:blipFill>
        <p:spPr>
          <a:xfrm>
            <a:off x="6818150" y="3292691"/>
            <a:ext cx="3121025" cy="2635250"/>
          </a:xfrm>
          <a:prstGeom prst="rect">
            <a:avLst/>
          </a:prstGeom>
        </p:spPr>
      </p:pic>
    </p:spTree>
    <p:extLst>
      <p:ext uri="{BB962C8B-B14F-4D97-AF65-F5344CB8AC3E}">
        <p14:creationId xmlns:p14="http://schemas.microsoft.com/office/powerpoint/2010/main" val="1223427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717E6-3B04-CB47-F865-1053CB5967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BA53E60F-65D1-61FA-7D57-621479BA5190}"/>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8" name="TextBox 7">
            <a:extLst>
              <a:ext uri="{FF2B5EF4-FFF2-40B4-BE49-F238E27FC236}">
                <a16:creationId xmlns:a16="http://schemas.microsoft.com/office/drawing/2014/main" id="{57FBA270-E009-5462-278D-BA5B760B4668}"/>
              </a:ext>
            </a:extLst>
          </p:cNvPr>
          <p:cNvSpPr txBox="1"/>
          <p:nvPr/>
        </p:nvSpPr>
        <p:spPr>
          <a:xfrm>
            <a:off x="942686" y="1757795"/>
            <a:ext cx="514407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Switched back to Kinect camera</a:t>
            </a:r>
          </a:p>
          <a:p>
            <a:pPr marL="285750" indent="-285750" algn="just">
              <a:buFont typeface="Arial,Sans-Serif"/>
              <a:buChar char="•"/>
            </a:pPr>
            <a:r>
              <a:rPr lang="en-IN">
                <a:latin typeface="Arial"/>
                <a:cs typeface="Arial"/>
              </a:rPr>
              <a:t>Tested lane detection for movement calibration.</a:t>
            </a:r>
            <a:r>
              <a:rPr lang="en-US">
                <a:latin typeface="Arial"/>
                <a:cs typeface="Arial"/>
              </a:rPr>
              <a:t> </a:t>
            </a:r>
            <a:endParaRPr lang="en-IN">
              <a:latin typeface="Arial"/>
              <a:cs typeface="Arial"/>
            </a:endParaRPr>
          </a:p>
          <a:p>
            <a:pPr marL="285750" indent="-285750" algn="just">
              <a:buFont typeface="Arial,Sans-Serif"/>
              <a:buChar char="•"/>
            </a:pPr>
            <a:r>
              <a:rPr lang="en-IN">
                <a:latin typeface="Arial"/>
                <a:cs typeface="Arial"/>
              </a:rPr>
              <a:t>Tried to calibrate turn using line following, timing and detecting line crossing</a:t>
            </a:r>
            <a:endParaRPr lang="en-IN">
              <a:latin typeface="Arial"/>
              <a:ea typeface="+mn-lt"/>
              <a:cs typeface="Arial"/>
            </a:endParaRPr>
          </a:p>
          <a:p>
            <a:pPr marL="285750" indent="-285750" algn="just">
              <a:buFont typeface="Arial,Sans-Serif"/>
              <a:buChar char="•"/>
            </a:pPr>
            <a:r>
              <a:rPr lang="en-IN">
                <a:latin typeface="Arial"/>
                <a:cs typeface="Arial"/>
              </a:rPr>
              <a:t>Optimised object detection to detect obstacles in next cell then integrated it with line following linear movement to set up obstacle mapping in linear space </a:t>
            </a:r>
            <a:r>
              <a:rPr lang="en-US">
                <a:latin typeface="Arial"/>
                <a:cs typeface="Arial"/>
              </a:rPr>
              <a:t> </a:t>
            </a:r>
            <a:endParaRPr lang="en-US"/>
          </a:p>
        </p:txBody>
      </p:sp>
      <p:sp>
        <p:nvSpPr>
          <p:cNvPr id="2" name="TextBox 1">
            <a:extLst>
              <a:ext uri="{FF2B5EF4-FFF2-40B4-BE49-F238E27FC236}">
                <a16:creationId xmlns:a16="http://schemas.microsoft.com/office/drawing/2014/main" id="{1E6A9671-9628-960A-ED18-32FD12E0A10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pic>
        <p:nvPicPr>
          <p:cNvPr id="3" name="Picture 3" descr="A picture containing indoor, floor&#10;&#10;Description automatically generated">
            <a:extLst>
              <a:ext uri="{FF2B5EF4-FFF2-40B4-BE49-F238E27FC236}">
                <a16:creationId xmlns:a16="http://schemas.microsoft.com/office/drawing/2014/main" id="{0B6B8BC0-DE3A-9C0A-21EE-3B6D639C3E2D}"/>
              </a:ext>
            </a:extLst>
          </p:cNvPr>
          <p:cNvPicPr>
            <a:picLocks noChangeAspect="1"/>
          </p:cNvPicPr>
          <p:nvPr/>
        </p:nvPicPr>
        <p:blipFill>
          <a:blip r:embed="rId2"/>
          <a:stretch>
            <a:fillRect/>
          </a:stretch>
        </p:blipFill>
        <p:spPr>
          <a:xfrm>
            <a:off x="6891579" y="784467"/>
            <a:ext cx="3848100" cy="2670175"/>
          </a:xfrm>
          <a:prstGeom prst="rect">
            <a:avLst/>
          </a:prstGeom>
        </p:spPr>
      </p:pic>
      <p:pic>
        <p:nvPicPr>
          <p:cNvPr id="4" name="Picture 5" descr="A picture containing floor, indoor&#10;&#10;Description automatically generated">
            <a:extLst>
              <a:ext uri="{FF2B5EF4-FFF2-40B4-BE49-F238E27FC236}">
                <a16:creationId xmlns:a16="http://schemas.microsoft.com/office/drawing/2014/main" id="{98C0E3A2-1C89-F0A8-1BDD-8E4F75AF87CA}"/>
              </a:ext>
            </a:extLst>
          </p:cNvPr>
          <p:cNvPicPr>
            <a:picLocks noChangeAspect="1"/>
          </p:cNvPicPr>
          <p:nvPr/>
        </p:nvPicPr>
        <p:blipFill>
          <a:blip r:embed="rId3"/>
          <a:stretch>
            <a:fillRect/>
          </a:stretch>
        </p:blipFill>
        <p:spPr>
          <a:xfrm>
            <a:off x="6894593" y="3539049"/>
            <a:ext cx="2965450" cy="2559050"/>
          </a:xfrm>
          <a:prstGeom prst="rect">
            <a:avLst/>
          </a:prstGeom>
        </p:spPr>
      </p:pic>
    </p:spTree>
    <p:extLst>
      <p:ext uri="{BB962C8B-B14F-4D97-AF65-F5344CB8AC3E}">
        <p14:creationId xmlns:p14="http://schemas.microsoft.com/office/powerpoint/2010/main" val="117829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5C1B9-F802-2BCA-818B-4F5C77845D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7EFCF5F2-3D4F-AC20-B726-01BE3EF46C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PROBLEMS FACED</a:t>
            </a:r>
            <a:endParaRPr lang="en-US"/>
          </a:p>
        </p:txBody>
      </p:sp>
      <p:sp>
        <p:nvSpPr>
          <p:cNvPr id="9" name="TextBox 8">
            <a:extLst>
              <a:ext uri="{FF2B5EF4-FFF2-40B4-BE49-F238E27FC236}">
                <a16:creationId xmlns:a16="http://schemas.microsoft.com/office/drawing/2014/main" id="{5B563C45-CEE8-7AD4-F2A4-F92CE008659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2" name="TextBox 1">
            <a:extLst>
              <a:ext uri="{FF2B5EF4-FFF2-40B4-BE49-F238E27FC236}">
                <a16:creationId xmlns:a16="http://schemas.microsoft.com/office/drawing/2014/main" id="{312D1F5A-D2BE-5438-BFC6-0E9D9A0FE5FB}"/>
              </a:ext>
            </a:extLst>
          </p:cNvPr>
          <p:cNvSpPr txBox="1"/>
          <p:nvPr/>
        </p:nvSpPr>
        <p:spPr>
          <a:xfrm>
            <a:off x="946150" y="1803400"/>
            <a:ext cx="76136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Bot movement irregular due to weight and loose shaft</a:t>
            </a:r>
            <a:endParaRPr lang="en-US">
              <a:cs typeface="Calibri" panose="020F0502020204030204"/>
            </a:endParaRPr>
          </a:p>
          <a:p>
            <a:pPr marL="285750" indent="-285750" algn="just">
              <a:buFont typeface="Arial"/>
              <a:buChar char="•"/>
            </a:pPr>
            <a:r>
              <a:rPr lang="en-US">
                <a:latin typeface="Arial"/>
                <a:cs typeface="Arial"/>
              </a:rPr>
              <a:t>Unable to VNC remotely without display connected. Requires a Dummy HDMI connection. </a:t>
            </a:r>
          </a:p>
          <a:p>
            <a:pPr marL="285750" indent="-285750" algn="just">
              <a:buFont typeface="Arial"/>
              <a:buChar char="•"/>
            </a:pPr>
            <a:r>
              <a:rPr lang="en-US">
                <a:latin typeface="Arial"/>
                <a:cs typeface="Arial"/>
              </a:rPr>
              <a:t>Jetson nano and Kinect camera not functioning properly when used in battery mode – 12V 7A Lead Acid battery</a:t>
            </a:r>
          </a:p>
          <a:p>
            <a:pPr marL="285750" indent="-285750" algn="just">
              <a:buFont typeface="Arial"/>
              <a:buChar char="•"/>
            </a:pPr>
            <a:r>
              <a:rPr lang="en-US">
                <a:latin typeface="Arial"/>
                <a:cs typeface="Arial"/>
              </a:rPr>
              <a:t>Stability of bot and calibration is an issue.</a:t>
            </a:r>
          </a:p>
          <a:p>
            <a:pPr marL="285750" indent="-285750" algn="just">
              <a:buFont typeface="Arial"/>
              <a:buChar char="•"/>
            </a:pPr>
            <a:r>
              <a:rPr lang="en-US">
                <a:latin typeface="Arial"/>
                <a:cs typeface="Arial"/>
              </a:rPr>
              <a:t>Bot doesn’t turn due to the weight of the 12V lead acid battery</a:t>
            </a:r>
          </a:p>
          <a:p>
            <a:pPr marL="285750" indent="-285750" algn="just">
              <a:buFont typeface="Arial"/>
              <a:buChar char="•"/>
            </a:pPr>
            <a:r>
              <a:rPr lang="en-US">
                <a:latin typeface="Arial"/>
                <a:cs typeface="Arial"/>
              </a:rPr>
              <a:t>Jetson Nano turns off when using Kinect camera when powered by power bank</a:t>
            </a:r>
          </a:p>
          <a:p>
            <a:pPr marL="285750" indent="-285750" algn="just">
              <a:buFont typeface="Arial"/>
              <a:buChar char="•"/>
            </a:pPr>
            <a:r>
              <a:rPr lang="en-US">
                <a:latin typeface="Arial"/>
                <a:cs typeface="Arial"/>
              </a:rPr>
              <a:t>Bot turning is irregular – Wheels get stuck, skid. Turning inaccurate.</a:t>
            </a:r>
          </a:p>
        </p:txBody>
      </p:sp>
    </p:spTree>
    <p:extLst>
      <p:ext uri="{BB962C8B-B14F-4D97-AF65-F5344CB8AC3E}">
        <p14:creationId xmlns:p14="http://schemas.microsoft.com/office/powerpoint/2010/main" val="139897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800097-21AC-C74E-6219-D6AB0BACB8A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B2A5DE0-E84F-E36E-D380-0D8B74DBC2D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2</a:t>
            </a:r>
          </a:p>
        </p:txBody>
      </p:sp>
      <p:sp>
        <p:nvSpPr>
          <p:cNvPr id="9" name="Subtitle 2">
            <a:extLst>
              <a:ext uri="{FF2B5EF4-FFF2-40B4-BE49-F238E27FC236}">
                <a16:creationId xmlns:a16="http://schemas.microsoft.com/office/drawing/2014/main" id="{88DAAEA8-B3FB-63AB-79DA-97AF83FA3B4B}"/>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INTRODUCTION</a:t>
            </a:r>
            <a:endParaRPr lang="en-US" sz="3200">
              <a:latin typeface="Arial"/>
              <a:cs typeface="Arial"/>
            </a:endParaRPr>
          </a:p>
        </p:txBody>
      </p:sp>
      <p:sp>
        <p:nvSpPr>
          <p:cNvPr id="10" name="TextBox 9">
            <a:extLst>
              <a:ext uri="{FF2B5EF4-FFF2-40B4-BE49-F238E27FC236}">
                <a16:creationId xmlns:a16="http://schemas.microsoft.com/office/drawing/2014/main" id="{07F88E89-5170-D916-1210-E521DF55BF6C}"/>
              </a:ext>
            </a:extLst>
          </p:cNvPr>
          <p:cNvSpPr txBox="1"/>
          <p:nvPr/>
        </p:nvSpPr>
        <p:spPr>
          <a:xfrm>
            <a:off x="946150" y="1638300"/>
            <a:ext cx="101155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Calibri Light"/>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Over the years, robots have been implemented in a wide range of applications and environments. </a:t>
            </a:r>
            <a:endParaRPr lang="en-US">
              <a:latin typeface="Arial"/>
              <a:ea typeface="Calibri"/>
              <a:cs typeface="Calibri"/>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In turn, this has led to dealing with a host of environments that are increasingly dynamic and unknown.</a:t>
            </a: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Path planning with reinforcement learning would aid the automation of multiple tasks with minimal human intervention.</a:t>
            </a:r>
          </a:p>
          <a:p>
            <a:pPr algn="just"/>
            <a:endParaRPr lang="en-US">
              <a:latin typeface="Arial"/>
              <a:cs typeface="Calibri Light"/>
            </a:endParaRPr>
          </a:p>
        </p:txBody>
      </p:sp>
    </p:spTree>
    <p:extLst>
      <p:ext uri="{BB962C8B-B14F-4D97-AF65-F5344CB8AC3E}">
        <p14:creationId xmlns:p14="http://schemas.microsoft.com/office/powerpoint/2010/main" val="152576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9" name="TextBox 8">
            <a:extLst>
              <a:ext uri="{FF2B5EF4-FFF2-40B4-BE49-F238E27FC236}">
                <a16:creationId xmlns:a16="http://schemas.microsoft.com/office/drawing/2014/main" id="{9C69697D-AC71-F6DA-D0B3-232B0C0416E6}"/>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11" name="Table 9">
            <a:extLst>
              <a:ext uri="{FF2B5EF4-FFF2-40B4-BE49-F238E27FC236}">
                <a16:creationId xmlns:a16="http://schemas.microsoft.com/office/drawing/2014/main" id="{5D42DE71-3E51-3587-EEA1-3FCD87371E94}"/>
              </a:ext>
            </a:extLst>
          </p:cNvPr>
          <p:cNvGraphicFramePr>
            <a:graphicFrameLocks noGrp="1"/>
          </p:cNvGraphicFramePr>
          <p:nvPr>
            <p:extLst>
              <p:ext uri="{D42A27DB-BD31-4B8C-83A1-F6EECF244321}">
                <p14:modId xmlns:p14="http://schemas.microsoft.com/office/powerpoint/2010/main" val="1572150900"/>
              </p:ext>
            </p:extLst>
          </p:nvPr>
        </p:nvGraphicFramePr>
        <p:xfrm>
          <a:off x="1102894" y="1584157"/>
          <a:ext cx="9921455" cy="4330706"/>
        </p:xfrm>
        <a:graphic>
          <a:graphicData uri="http://schemas.openxmlformats.org/drawingml/2006/table">
            <a:tbl>
              <a:tblPr firstRow="1" bandRow="1"/>
              <a:tblGrid>
                <a:gridCol w="4701886">
                  <a:extLst>
                    <a:ext uri="{9D8B030D-6E8A-4147-A177-3AD203B41FA5}">
                      <a16:colId xmlns:a16="http://schemas.microsoft.com/office/drawing/2014/main" val="4267563712"/>
                    </a:ext>
                  </a:extLst>
                </a:gridCol>
                <a:gridCol w="5219569">
                  <a:extLst>
                    <a:ext uri="{9D8B030D-6E8A-4147-A177-3AD203B41FA5}">
                      <a16:colId xmlns:a16="http://schemas.microsoft.com/office/drawing/2014/main" val="4215763846"/>
                    </a:ext>
                  </a:extLst>
                </a:gridCol>
              </a:tblGrid>
              <a:tr h="4330706">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 up RL algorithm to map 2D space</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Improve bot stability and calibrate turning</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lvl="0" algn="just">
                        <a:buNone/>
                      </a:pPr>
                      <a:endParaRPr lang="en-US"/>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 remotely.</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Tree>
    <p:extLst>
      <p:ext uri="{BB962C8B-B14F-4D97-AF65-F5344CB8AC3E}">
        <p14:creationId xmlns:p14="http://schemas.microsoft.com/office/powerpoint/2010/main" val="3163215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3E823-D10E-F151-9165-1068B1A7120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822CAFB3-973C-0687-365A-92576F325E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6B0593A2-EC69-3922-4EB9-CE10011E742F}"/>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a:p>
            <a:pPr algn="ctr"/>
            <a:endParaRPr lang="en-US">
              <a:latin typeface="Arial"/>
              <a:cs typeface="Arial"/>
            </a:endParaRPr>
          </a:p>
        </p:txBody>
      </p:sp>
      <p:sp>
        <p:nvSpPr>
          <p:cNvPr id="2" name="TextBox 1">
            <a:extLst>
              <a:ext uri="{FF2B5EF4-FFF2-40B4-BE49-F238E27FC236}">
                <a16:creationId xmlns:a16="http://schemas.microsoft.com/office/drawing/2014/main" id="{8EF9EA9C-B8FD-B135-380D-B89038645EFB}"/>
              </a:ext>
            </a:extLst>
          </p:cNvPr>
          <p:cNvSpPr txBox="1"/>
          <p:nvPr/>
        </p:nvSpPr>
        <p:spPr>
          <a:xfrm>
            <a:off x="714002" y="1558228"/>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a:t>
            </a:r>
            <a:r>
              <a:rPr lang="en-US" sz="1600">
                <a:latin typeface="Arial"/>
                <a:ea typeface="+mn-lt"/>
                <a:cs typeface="+mn-lt"/>
              </a:rPr>
              <a:t>, </a:t>
            </a:r>
            <a:r>
              <a:rPr lang="en-US" sz="1600" err="1">
                <a:latin typeface="Arial"/>
                <a:ea typeface="+mn-lt"/>
                <a:cs typeface="+mn-lt"/>
              </a:rPr>
              <a:t>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Effendi, "Reinforcement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3140519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7DF196-CF96-C723-508E-53C283807C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AF61A86-9F88-EA5A-2840-C60B32CB87B2}"/>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076140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85CD132-F1DC-1B7A-05C9-D1F549ED411A}"/>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17" name="Subtitle 2">
            <a:extLst>
              <a:ext uri="{FF2B5EF4-FFF2-40B4-BE49-F238E27FC236}">
                <a16:creationId xmlns:a16="http://schemas.microsoft.com/office/drawing/2014/main" id="{1A021CC3-4629-AF6A-DA57-A850A6B42B3A}"/>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19" name="TextBox 18">
            <a:extLst>
              <a:ext uri="{FF2B5EF4-FFF2-40B4-BE49-F238E27FC236}">
                <a16:creationId xmlns:a16="http://schemas.microsoft.com/office/drawing/2014/main" id="{27F34EF1-643B-D226-AA33-84C3522739A4}"/>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21" name="Rectangle 20">
            <a:extLst>
              <a:ext uri="{FF2B5EF4-FFF2-40B4-BE49-F238E27FC236}">
                <a16:creationId xmlns:a16="http://schemas.microsoft.com/office/drawing/2014/main" id="{6E47F965-EBAF-EBD6-C499-0E0A58510DB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23" name="Subtitle 2">
            <a:extLst>
              <a:ext uri="{FF2B5EF4-FFF2-40B4-BE49-F238E27FC236}">
                <a16:creationId xmlns:a16="http://schemas.microsoft.com/office/drawing/2014/main" id="{0F8FF80E-0591-82E2-FE87-C111A58955F2}"/>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SECOND REVIEW</a:t>
            </a:r>
            <a:endParaRPr lang="en-US" b="1">
              <a:latin typeface="Arial"/>
              <a:cs typeface="Calibri"/>
            </a:endParaRPr>
          </a:p>
        </p:txBody>
      </p:sp>
    </p:spTree>
    <p:extLst>
      <p:ext uri="{BB962C8B-B14F-4D97-AF65-F5344CB8AC3E}">
        <p14:creationId xmlns:p14="http://schemas.microsoft.com/office/powerpoint/2010/main" val="298372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2A99FE-0EC0-720A-2671-8A34503E2AA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FE2114A8-7D38-3CB1-A4B7-E461D061588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4A32D523-91E3-D683-FC98-D0ABFFF5B8AE}"/>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09051AC6-DFA7-FB3B-476A-9C3B5EAE5EF0}"/>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Current robot design</a:t>
            </a:r>
            <a:endParaRPr lang="en-US"/>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cs typeface="Arial"/>
              </a:rPr>
              <a:t>Problems Faced</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279776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1771341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58A9F1-A25D-9135-6D9B-22CBF134E34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8" name="TextBox 7">
            <a:extLst>
              <a:ext uri="{FF2B5EF4-FFF2-40B4-BE49-F238E27FC236}">
                <a16:creationId xmlns:a16="http://schemas.microsoft.com/office/drawing/2014/main" id="{D043A992-A94C-C3D5-1541-F8D1DF6712F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10" name="Subtitle 2">
            <a:extLst>
              <a:ext uri="{FF2B5EF4-FFF2-40B4-BE49-F238E27FC236}">
                <a16:creationId xmlns:a16="http://schemas.microsoft.com/office/drawing/2014/main" id="{CDAE9B25-6161-053C-0C45-72CDB6B6260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3" name="Picture 13" descr="Diagram&#10;&#10;Description automatically generated">
            <a:extLst>
              <a:ext uri="{FF2B5EF4-FFF2-40B4-BE49-F238E27FC236}">
                <a16:creationId xmlns:a16="http://schemas.microsoft.com/office/drawing/2014/main" id="{AD2D85B1-51EF-A8FA-846E-04A66C91F539}"/>
              </a:ext>
            </a:extLst>
          </p:cNvPr>
          <p:cNvPicPr>
            <a:picLocks noChangeAspect="1"/>
          </p:cNvPicPr>
          <p:nvPr/>
        </p:nvPicPr>
        <p:blipFill>
          <a:blip r:embed="rId2"/>
          <a:stretch>
            <a:fillRect/>
          </a:stretch>
        </p:blipFill>
        <p:spPr>
          <a:xfrm>
            <a:off x="1888435" y="1490681"/>
            <a:ext cx="8417357" cy="4698273"/>
          </a:xfrm>
          <a:prstGeom prst="rect">
            <a:avLst/>
          </a:prstGeom>
        </p:spPr>
      </p:pic>
    </p:spTree>
    <p:extLst>
      <p:ext uri="{BB962C8B-B14F-4D97-AF65-F5344CB8AC3E}">
        <p14:creationId xmlns:p14="http://schemas.microsoft.com/office/powerpoint/2010/main" val="69730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3" name="Picture 5" descr="Diagram&#10;&#10;Description automatically generated">
            <a:extLst>
              <a:ext uri="{FF2B5EF4-FFF2-40B4-BE49-F238E27FC236}">
                <a16:creationId xmlns:a16="http://schemas.microsoft.com/office/drawing/2014/main" id="{214A7A8D-B468-ADB2-5159-EBA47A065BCD}"/>
              </a:ext>
            </a:extLst>
          </p:cNvPr>
          <p:cNvPicPr>
            <a:picLocks noChangeAspect="1"/>
          </p:cNvPicPr>
          <p:nvPr/>
        </p:nvPicPr>
        <p:blipFill>
          <a:blip r:embed="rId2"/>
          <a:stretch>
            <a:fillRect/>
          </a:stretch>
        </p:blipFill>
        <p:spPr>
          <a:xfrm>
            <a:off x="1656522" y="1446558"/>
            <a:ext cx="8872330" cy="4600986"/>
          </a:xfrm>
          <a:prstGeom prst="rect">
            <a:avLst/>
          </a:prstGeom>
        </p:spPr>
      </p:pic>
    </p:spTree>
    <p:extLst>
      <p:ext uri="{BB962C8B-B14F-4D97-AF65-F5344CB8AC3E}">
        <p14:creationId xmlns:p14="http://schemas.microsoft.com/office/powerpoint/2010/main" val="821084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82" y="1675255"/>
            <a:ext cx="5146963"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Tried options for better weight distribution.</a:t>
            </a:r>
            <a:endParaRPr lang="en-US">
              <a:ea typeface="+mn-lt"/>
              <a:cs typeface="+mn-lt"/>
            </a:endParaRPr>
          </a:p>
          <a:p>
            <a:pPr marL="285750" indent="-285750" algn="just">
              <a:buFont typeface="Arial"/>
              <a:buChar char="•"/>
            </a:pPr>
            <a:r>
              <a:rPr lang="en-IN">
                <a:latin typeface="Arial"/>
                <a:cs typeface="Arial"/>
              </a:rPr>
              <a:t>Switched to Li-po battery instead of lead acid 12v battery.</a:t>
            </a:r>
          </a:p>
          <a:p>
            <a:pPr marL="285750" indent="-285750" algn="just">
              <a:buFont typeface="Arial,Sans-Serif"/>
              <a:buChar char="•"/>
            </a:pPr>
            <a:r>
              <a:rPr lang="en-IN">
                <a:latin typeface="Arial"/>
                <a:cs typeface="Arial"/>
              </a:rPr>
              <a:t>Set</a:t>
            </a:r>
            <a:r>
              <a:rPr lang="en-IN">
                <a:latin typeface="Arial"/>
                <a:ea typeface="+mn-lt"/>
                <a:cs typeface="Arial"/>
              </a:rPr>
              <a:t> up web output </a:t>
            </a:r>
            <a:r>
              <a:rPr lang="en-IN">
                <a:latin typeface="Arial"/>
                <a:cs typeface="Arial"/>
              </a:rPr>
              <a:t>for </a:t>
            </a:r>
            <a:r>
              <a:rPr lang="en-IN">
                <a:latin typeface="Arial"/>
                <a:ea typeface="+mn-lt"/>
                <a:cs typeface="Arial"/>
              </a:rPr>
              <a:t>obstacle detection for remote inference</a:t>
            </a:r>
            <a:endParaRPr lang="en-US">
              <a:ea typeface="+mn-lt"/>
              <a:cs typeface="+mn-lt"/>
            </a:endParaRPr>
          </a:p>
          <a:p>
            <a:pPr marL="285750" indent="-285750" algn="just">
              <a:buFont typeface="Arial,Sans-Serif"/>
              <a:buChar char="•"/>
            </a:pPr>
            <a:r>
              <a:rPr lang="en-IN">
                <a:latin typeface="Arial"/>
                <a:ea typeface="+mn-lt"/>
                <a:cs typeface="Arial"/>
              </a:rPr>
              <a:t>Mounted and used IR sensor array to enable line following for movement calibration. </a:t>
            </a:r>
            <a:endParaRPr lang="en-US">
              <a:ea typeface="+mn-lt"/>
              <a:cs typeface="+mn-lt"/>
            </a:endParaRPr>
          </a:p>
          <a:p>
            <a:pPr marL="285750" indent="-285750" algn="just">
              <a:buFont typeface="Arial,Sans-Serif"/>
              <a:buChar char="•"/>
            </a:pPr>
            <a:r>
              <a:rPr lang="en-IN">
                <a:latin typeface="Arial"/>
                <a:ea typeface="+mn-lt"/>
                <a:cs typeface="Arial"/>
              </a:rPr>
              <a:t>Tried to calibrate turn using line following, timing and detecting line crossing</a:t>
            </a:r>
            <a:endParaRPr lang="en-IN">
              <a:ea typeface="+mn-lt"/>
              <a:cs typeface="+mn-lt"/>
            </a:endParaRPr>
          </a:p>
          <a:p>
            <a:pPr marL="285750" indent="-285750" algn="just">
              <a:buFont typeface="Arial,Sans-Serif"/>
              <a:buChar char="•"/>
            </a:pPr>
            <a:r>
              <a:rPr lang="en-IN">
                <a:latin typeface="Arial"/>
                <a:ea typeface="+mn-lt"/>
                <a:cs typeface="Arial"/>
              </a:rPr>
              <a:t>Performed mapping of linear space with accurate obstacle detection</a:t>
            </a:r>
            <a:endParaRPr lang="en-IN"/>
          </a:p>
          <a:p>
            <a:pPr marL="285750" indent="-285750" algn="just">
              <a:buFont typeface="Arial,Sans-Serif"/>
              <a:buChar char="•"/>
            </a:pPr>
            <a:endParaRPr lang="en-IN">
              <a:latin typeface="Arial"/>
              <a:ea typeface="+mn-lt"/>
              <a:cs typeface="Arial"/>
            </a:endParaRPr>
          </a:p>
          <a:p>
            <a:pPr marL="285750" indent="-285750" algn="just">
              <a:buFont typeface="Arial"/>
              <a:buChar char="•"/>
            </a:pPr>
            <a:endParaRPr lang="en-IN">
              <a:latin typeface="Arial"/>
              <a:ea typeface="Calibri" panose="020F0502020204030204"/>
              <a:cs typeface="Arial"/>
            </a:endParaRPr>
          </a:p>
          <a:p>
            <a:pPr algn="just"/>
            <a:endParaRPr lang="en-US" sz="1100">
              <a:latin typeface="Arial"/>
              <a:ea typeface="Calibri" panose="020F0502020204030204"/>
              <a:cs typeface="Arial"/>
            </a:endParaRPr>
          </a:p>
        </p:txBody>
      </p:sp>
      <p:pic>
        <p:nvPicPr>
          <p:cNvPr id="11" name="Picture 5" descr="A picture containing floor, indoor, gear&#10;&#10;Description automatically generated">
            <a:extLst>
              <a:ext uri="{FF2B5EF4-FFF2-40B4-BE49-F238E27FC236}">
                <a16:creationId xmlns:a16="http://schemas.microsoft.com/office/drawing/2014/main" id="{83CCE315-F11E-6FA5-26F5-9FE36DEF0235}"/>
              </a:ext>
            </a:extLst>
          </p:cNvPr>
          <p:cNvPicPr>
            <a:picLocks noChangeAspect="1"/>
          </p:cNvPicPr>
          <p:nvPr/>
        </p:nvPicPr>
        <p:blipFill rotWithShape="1">
          <a:blip r:embed="rId2"/>
          <a:srcRect l="103" t="7009" r="8979" b="8879"/>
          <a:stretch/>
        </p:blipFill>
        <p:spPr>
          <a:xfrm>
            <a:off x="7297231" y="900596"/>
            <a:ext cx="3444353" cy="2400303"/>
          </a:xfrm>
          <a:prstGeom prst="rect">
            <a:avLst/>
          </a:prstGeom>
        </p:spPr>
      </p:pic>
      <p:pic>
        <p:nvPicPr>
          <p:cNvPr id="3" name="Picture 5" descr="A picture containing indoor, floor&#10;&#10;Description automatically generated">
            <a:extLst>
              <a:ext uri="{FF2B5EF4-FFF2-40B4-BE49-F238E27FC236}">
                <a16:creationId xmlns:a16="http://schemas.microsoft.com/office/drawing/2014/main" id="{E8387B36-B02B-657B-7FD9-D2AA744BBCEF}"/>
              </a:ext>
            </a:extLst>
          </p:cNvPr>
          <p:cNvPicPr>
            <a:picLocks noChangeAspect="1"/>
          </p:cNvPicPr>
          <p:nvPr/>
        </p:nvPicPr>
        <p:blipFill>
          <a:blip r:embed="rId3"/>
          <a:stretch>
            <a:fillRect/>
          </a:stretch>
        </p:blipFill>
        <p:spPr>
          <a:xfrm>
            <a:off x="7295322" y="3487899"/>
            <a:ext cx="3445565" cy="2373611"/>
          </a:xfrm>
          <a:prstGeom prst="rect">
            <a:avLst/>
          </a:prstGeom>
        </p:spPr>
      </p:pic>
    </p:spTree>
    <p:extLst>
      <p:ext uri="{BB962C8B-B14F-4D97-AF65-F5344CB8AC3E}">
        <p14:creationId xmlns:p14="http://schemas.microsoft.com/office/powerpoint/2010/main" val="402298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74819-0571-3645-C0E7-2548730B3B35}"/>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Subtitle 2">
            <a:extLst>
              <a:ext uri="{FF2B5EF4-FFF2-40B4-BE49-F238E27FC236}">
                <a16:creationId xmlns:a16="http://schemas.microsoft.com/office/drawing/2014/main" id="{BF8C0264-81E0-05E6-8E0A-49111E8C9E09}"/>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BOT</a:t>
            </a:r>
            <a:endParaRPr lang="en-US"/>
          </a:p>
        </p:txBody>
      </p:sp>
      <p:sp>
        <p:nvSpPr>
          <p:cNvPr id="2" name="TextBox 1">
            <a:extLst>
              <a:ext uri="{FF2B5EF4-FFF2-40B4-BE49-F238E27FC236}">
                <a16:creationId xmlns:a16="http://schemas.microsoft.com/office/drawing/2014/main" id="{58A12117-E5CF-2F69-920D-BFCF7297A95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pic>
        <p:nvPicPr>
          <p:cNvPr id="4" name="Picture 4" descr="Diagram&#10;&#10;Description automatically generated">
            <a:extLst>
              <a:ext uri="{FF2B5EF4-FFF2-40B4-BE49-F238E27FC236}">
                <a16:creationId xmlns:a16="http://schemas.microsoft.com/office/drawing/2014/main" id="{549F6319-ACA0-5492-4A2D-E2C3BD31DA3F}"/>
              </a:ext>
            </a:extLst>
          </p:cNvPr>
          <p:cNvPicPr>
            <a:picLocks noChangeAspect="1"/>
          </p:cNvPicPr>
          <p:nvPr/>
        </p:nvPicPr>
        <p:blipFill>
          <a:blip r:embed="rId2"/>
          <a:stretch>
            <a:fillRect/>
          </a:stretch>
        </p:blipFill>
        <p:spPr>
          <a:xfrm>
            <a:off x="629479" y="1605500"/>
            <a:ext cx="5466521" cy="4177084"/>
          </a:xfrm>
          <a:prstGeom prst="rect">
            <a:avLst/>
          </a:prstGeom>
        </p:spPr>
      </p:pic>
      <p:pic>
        <p:nvPicPr>
          <p:cNvPr id="5" name="Picture 5" descr="A picture containing indoor&#10;&#10;Description automatically generated">
            <a:extLst>
              <a:ext uri="{FF2B5EF4-FFF2-40B4-BE49-F238E27FC236}">
                <a16:creationId xmlns:a16="http://schemas.microsoft.com/office/drawing/2014/main" id="{A11DF12A-F69B-4FA9-2A43-91D80EDA20AF}"/>
              </a:ext>
            </a:extLst>
          </p:cNvPr>
          <p:cNvPicPr>
            <a:picLocks noChangeAspect="1"/>
          </p:cNvPicPr>
          <p:nvPr/>
        </p:nvPicPr>
        <p:blipFill>
          <a:blip r:embed="rId3"/>
          <a:stretch>
            <a:fillRect/>
          </a:stretch>
        </p:blipFill>
        <p:spPr>
          <a:xfrm>
            <a:off x="7056783" y="999533"/>
            <a:ext cx="3087756" cy="2347647"/>
          </a:xfrm>
          <a:prstGeom prst="rect">
            <a:avLst/>
          </a:prstGeom>
        </p:spPr>
      </p:pic>
      <p:pic>
        <p:nvPicPr>
          <p:cNvPr id="6" name="Picture 7" descr="A picture containing ground, tractor, transport, parked&#10;&#10;Description automatically generated">
            <a:extLst>
              <a:ext uri="{FF2B5EF4-FFF2-40B4-BE49-F238E27FC236}">
                <a16:creationId xmlns:a16="http://schemas.microsoft.com/office/drawing/2014/main" id="{267B2815-EAD5-31FA-EEB2-384B217CD58B}"/>
              </a:ext>
            </a:extLst>
          </p:cNvPr>
          <p:cNvPicPr>
            <a:picLocks noChangeAspect="1"/>
          </p:cNvPicPr>
          <p:nvPr/>
        </p:nvPicPr>
        <p:blipFill>
          <a:blip r:embed="rId4"/>
          <a:stretch>
            <a:fillRect/>
          </a:stretch>
        </p:blipFill>
        <p:spPr>
          <a:xfrm>
            <a:off x="7056783" y="3557334"/>
            <a:ext cx="3087756" cy="2393766"/>
          </a:xfrm>
          <a:prstGeom prst="rect">
            <a:avLst/>
          </a:prstGeom>
        </p:spPr>
      </p:pic>
      <p:cxnSp>
        <p:nvCxnSpPr>
          <p:cNvPr id="13" name="Straight Arrow Connector 12">
            <a:extLst>
              <a:ext uri="{FF2B5EF4-FFF2-40B4-BE49-F238E27FC236}">
                <a16:creationId xmlns:a16="http://schemas.microsoft.com/office/drawing/2014/main" id="{DB2E55F9-8C48-E4AC-4D7B-0E5E4DDD7209}"/>
              </a:ext>
            </a:extLst>
          </p:cNvPr>
          <p:cNvCxnSpPr/>
          <p:nvPr/>
        </p:nvCxnSpPr>
        <p:spPr>
          <a:xfrm flipH="1">
            <a:off x="8674194" y="5138530"/>
            <a:ext cx="285584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57D257B-56FC-8BB0-4E74-86E0395D2329}"/>
              </a:ext>
            </a:extLst>
          </p:cNvPr>
          <p:cNvSpPr txBox="1"/>
          <p:nvPr/>
        </p:nvSpPr>
        <p:spPr>
          <a:xfrm>
            <a:off x="10230678" y="4817165"/>
            <a:ext cx="12059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MPU6050 </a:t>
            </a:r>
            <a:endParaRPr lang="en-US">
              <a:latin typeface="Calibri" panose="020F0502020204030204"/>
              <a:ea typeface="Calibri" panose="020F0502020204030204"/>
              <a:cs typeface="Calibri" panose="020F0502020204030204"/>
            </a:endParaRPr>
          </a:p>
          <a:p>
            <a:r>
              <a:rPr lang="en-US">
                <a:latin typeface="Arial"/>
                <a:cs typeface="Arial"/>
              </a:rPr>
              <a:t>sensor</a:t>
            </a:r>
            <a:endParaRPr lang="en-US">
              <a:ea typeface="Calibri"/>
              <a:cs typeface="Calibri"/>
            </a:endParaRPr>
          </a:p>
        </p:txBody>
      </p:sp>
    </p:spTree>
    <p:extLst>
      <p:ext uri="{BB962C8B-B14F-4D97-AF65-F5344CB8AC3E}">
        <p14:creationId xmlns:p14="http://schemas.microsoft.com/office/powerpoint/2010/main" val="307547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0FF529-74EF-32B7-FB14-0B44A606D9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AB91DE6-8BB9-5C50-56DF-1EF9068EDED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p>
        </p:txBody>
      </p:sp>
      <p:sp>
        <p:nvSpPr>
          <p:cNvPr id="4" name="Subtitle 2">
            <a:extLst>
              <a:ext uri="{FF2B5EF4-FFF2-40B4-BE49-F238E27FC236}">
                <a16:creationId xmlns:a16="http://schemas.microsoft.com/office/drawing/2014/main" id="{7F1D6DE7-2766-41F6-73CE-D77A20FD34A5}"/>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MOTIVATION</a:t>
            </a:r>
            <a:endParaRPr lang="en-US">
              <a:latin typeface="Arial"/>
              <a:cs typeface="Arial"/>
            </a:endParaRPr>
          </a:p>
        </p:txBody>
      </p:sp>
      <p:sp>
        <p:nvSpPr>
          <p:cNvPr id="2" name="TextBox 1">
            <a:extLst>
              <a:ext uri="{FF2B5EF4-FFF2-40B4-BE49-F238E27FC236}">
                <a16:creationId xmlns:a16="http://schemas.microsoft.com/office/drawing/2014/main" id="{2A530BB3-90B9-02E7-1E53-CA6C142EB632}"/>
              </a:ext>
            </a:extLst>
          </p:cNvPr>
          <p:cNvSpPr txBox="1"/>
          <p:nvPr/>
        </p:nvSpPr>
        <p:spPr>
          <a:xfrm>
            <a:off x="896472" y="1488141"/>
            <a:ext cx="1014804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a:p>
            <a:pPr marL="285750" indent="-285750" algn="just">
              <a:buFont typeface="Arial"/>
              <a:buChar char="•"/>
            </a:pPr>
            <a:r>
              <a:rPr lang="en-US">
                <a:latin typeface="Arial"/>
                <a:cs typeface="Arial"/>
              </a:rPr>
              <a:t>A learning based approach, can be used to navigate and map an unknown environment and trace the best possible path between any two points.</a:t>
            </a:r>
            <a:endParaRPr lang="en-US">
              <a:ea typeface="Calibri"/>
              <a:cs typeface="Calibri"/>
            </a:endParaRP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Stereo camera based depth mapping would be better suited to identify any type of obstacle.</a:t>
            </a: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Current methods are limited by their inability to adapt to new environments and varying obstacles.</a:t>
            </a:r>
          </a:p>
          <a:p>
            <a:pPr marL="285750" indent="-285750" algn="just">
              <a:buFont typeface="Arial"/>
              <a:buChar char="•"/>
            </a:pPr>
            <a:endParaRPr lang="en-US">
              <a:latin typeface="Arial"/>
              <a:ea typeface="Calibri" panose="020F0502020204030204"/>
              <a:cs typeface="Arial"/>
            </a:endParaRPr>
          </a:p>
        </p:txBody>
      </p:sp>
    </p:spTree>
    <p:extLst>
      <p:ext uri="{BB962C8B-B14F-4D97-AF65-F5344CB8AC3E}">
        <p14:creationId xmlns:p14="http://schemas.microsoft.com/office/powerpoint/2010/main" val="1325797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2115797952"/>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MPU-6050</a:t>
                      </a: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6 Axis motion tracking</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37454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70" y="1847926"/>
            <a:ext cx="514741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Mounted stage for Kinect camera.</a:t>
            </a:r>
          </a:p>
          <a:p>
            <a:pPr marL="285750" indent="-285750" algn="just">
              <a:buFont typeface="Arial"/>
              <a:buChar char="•"/>
            </a:pPr>
            <a:r>
              <a:rPr lang="en-IN">
                <a:latin typeface="Arial"/>
                <a:cs typeface="Arial"/>
              </a:rPr>
              <a:t>Connected 100RPM 12V motors on all four wheels for better stability.</a:t>
            </a:r>
          </a:p>
          <a:p>
            <a:pPr marL="285750" indent="-285750" algn="just">
              <a:buFont typeface="Arial"/>
              <a:buChar char="•"/>
            </a:pPr>
            <a:r>
              <a:rPr lang="en-IN">
                <a:latin typeface="Arial"/>
                <a:cs typeface="Arial"/>
              </a:rPr>
              <a:t>Interfaced MPU-6050 with jetson nano.</a:t>
            </a:r>
          </a:p>
          <a:p>
            <a:pPr marL="285750" indent="-285750" algn="just">
              <a:buFont typeface="Arial"/>
              <a:buChar char="•"/>
            </a:pPr>
            <a:r>
              <a:rPr lang="en-IN">
                <a:latin typeface="Arial"/>
                <a:cs typeface="Arial"/>
              </a:rPr>
              <a:t>Integrated gyro output (Angular velocity) to get Angular displacement along z-axis which is suitable to identify bot turning.</a:t>
            </a:r>
          </a:p>
          <a:p>
            <a:pPr marL="285750" indent="-285750" algn="just">
              <a:buFont typeface="Arial"/>
              <a:buChar char="•"/>
            </a:pPr>
            <a:r>
              <a:rPr lang="en-IN">
                <a:latin typeface="Arial"/>
                <a:cs typeface="Arial"/>
              </a:rPr>
              <a:t>Used angular displacement destination to accurately turn left and right.</a:t>
            </a:r>
          </a:p>
          <a:p>
            <a:pPr marL="285750" indent="-285750" algn="just">
              <a:buFont typeface="Arial"/>
              <a:buChar char="•"/>
            </a:pPr>
            <a:endParaRPr lang="en-IN">
              <a:latin typeface="Arial"/>
              <a:cs typeface="Arial"/>
            </a:endParaRPr>
          </a:p>
        </p:txBody>
      </p:sp>
      <p:pic>
        <p:nvPicPr>
          <p:cNvPr id="8" name="Picture 8" descr="Chart, line chart&#10;&#10;Description automatically generated">
            <a:extLst>
              <a:ext uri="{FF2B5EF4-FFF2-40B4-BE49-F238E27FC236}">
                <a16:creationId xmlns:a16="http://schemas.microsoft.com/office/drawing/2014/main" id="{DBBAB8A4-65F5-66E5-75C0-FBB50D70868E}"/>
              </a:ext>
            </a:extLst>
          </p:cNvPr>
          <p:cNvPicPr>
            <a:picLocks noChangeAspect="1"/>
          </p:cNvPicPr>
          <p:nvPr/>
        </p:nvPicPr>
        <p:blipFill>
          <a:blip r:embed="rId3"/>
          <a:stretch>
            <a:fillRect/>
          </a:stretch>
        </p:blipFill>
        <p:spPr>
          <a:xfrm>
            <a:off x="6890468" y="1604111"/>
            <a:ext cx="4314825" cy="3352800"/>
          </a:xfrm>
          <a:prstGeom prst="rect">
            <a:avLst/>
          </a:prstGeom>
        </p:spPr>
      </p:pic>
    </p:spTree>
    <p:extLst>
      <p:ext uri="{BB962C8B-B14F-4D97-AF65-F5344CB8AC3E}">
        <p14:creationId xmlns:p14="http://schemas.microsoft.com/office/powerpoint/2010/main" val="1717096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C6082-A13C-FC1D-43CF-54416B625DC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7" name="Subtitle 2">
            <a:extLst>
              <a:ext uri="{FF2B5EF4-FFF2-40B4-BE49-F238E27FC236}">
                <a16:creationId xmlns:a16="http://schemas.microsoft.com/office/drawing/2014/main" id="{58729116-65FB-89B1-5D8F-A9C56EDFA498}"/>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B988A501-20A7-35D0-8559-AA7F9956CEA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3" name="TextBox 2">
            <a:extLst>
              <a:ext uri="{FF2B5EF4-FFF2-40B4-BE49-F238E27FC236}">
                <a16:creationId xmlns:a16="http://schemas.microsoft.com/office/drawing/2014/main" id="{307D940C-C953-6CF4-214F-EFBCB1BC5175}"/>
              </a:ext>
            </a:extLst>
          </p:cNvPr>
          <p:cNvSpPr txBox="1"/>
          <p:nvPr/>
        </p:nvSpPr>
        <p:spPr>
          <a:xfrm>
            <a:off x="946470" y="1847926"/>
            <a:ext cx="434980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Modified RL SARSA algorithm to make it suitable for hardware implementation by </a:t>
            </a:r>
            <a:r>
              <a:rPr lang="en-US">
                <a:latin typeface="Arial"/>
                <a:cs typeface="Arial"/>
              </a:rPr>
              <a:t>integrating the different modules of obstacle detection, calibrated movement and RL algorithm for path planning.</a:t>
            </a:r>
          </a:p>
          <a:p>
            <a:pPr marL="285750" indent="-285750" algn="just">
              <a:buFont typeface="Arial,Sans-Serif"/>
              <a:buChar char="•"/>
            </a:pPr>
            <a:r>
              <a:rPr lang="en-IN">
                <a:latin typeface="Arial"/>
                <a:cs typeface="Arial"/>
              </a:rPr>
              <a:t>Tested software simulation of the modified algorithm</a:t>
            </a:r>
            <a:endParaRPr lang="en-US">
              <a:latin typeface="Arial"/>
              <a:cs typeface="Arial"/>
            </a:endParaRPr>
          </a:p>
          <a:p>
            <a:pPr marL="285750" indent="-285750" algn="just">
              <a:buFont typeface="Arial"/>
              <a:buChar char="•"/>
            </a:pPr>
            <a:r>
              <a:rPr lang="en-IN">
                <a:latin typeface="Arial"/>
                <a:cs typeface="Arial"/>
              </a:rPr>
              <a:t>Tested the algorithm on a stage atop table with temporary obstacles.</a:t>
            </a:r>
          </a:p>
          <a:p>
            <a:pPr marL="285750" indent="-285750" algn="just">
              <a:buFont typeface="Arial"/>
              <a:buChar char="•"/>
            </a:pPr>
            <a:endParaRPr lang="en-IN">
              <a:latin typeface="Arial"/>
              <a:cs typeface="Arial"/>
            </a:endParaRPr>
          </a:p>
        </p:txBody>
      </p:sp>
      <p:pic>
        <p:nvPicPr>
          <p:cNvPr id="4" name="Picture 4" descr="Text&#10;&#10;Description automatically generated">
            <a:extLst>
              <a:ext uri="{FF2B5EF4-FFF2-40B4-BE49-F238E27FC236}">
                <a16:creationId xmlns:a16="http://schemas.microsoft.com/office/drawing/2014/main" id="{E65DD71C-7DD0-6CFF-87B9-878F549028AD}"/>
              </a:ext>
            </a:extLst>
          </p:cNvPr>
          <p:cNvPicPr>
            <a:picLocks noChangeAspect="1"/>
          </p:cNvPicPr>
          <p:nvPr/>
        </p:nvPicPr>
        <p:blipFill>
          <a:blip r:embed="rId3"/>
          <a:stretch>
            <a:fillRect/>
          </a:stretch>
        </p:blipFill>
        <p:spPr>
          <a:xfrm>
            <a:off x="5904253" y="1004443"/>
            <a:ext cx="5418390" cy="4820630"/>
          </a:xfrm>
          <a:prstGeom prst="rect">
            <a:avLst/>
          </a:prstGeom>
        </p:spPr>
      </p:pic>
    </p:spTree>
    <p:extLst>
      <p:ext uri="{BB962C8B-B14F-4D97-AF65-F5344CB8AC3E}">
        <p14:creationId xmlns:p14="http://schemas.microsoft.com/office/powerpoint/2010/main" val="3202076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E62B7C-94D8-CCC3-18D8-08A1E4066F5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9" name="Subtitle 2">
            <a:extLst>
              <a:ext uri="{FF2B5EF4-FFF2-40B4-BE49-F238E27FC236}">
                <a16:creationId xmlns:a16="http://schemas.microsoft.com/office/drawing/2014/main" id="{FFA65B2D-0B5F-1140-1AC9-7B44918655F2}"/>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3" name="TextBox 22">
            <a:extLst>
              <a:ext uri="{FF2B5EF4-FFF2-40B4-BE49-F238E27FC236}">
                <a16:creationId xmlns:a16="http://schemas.microsoft.com/office/drawing/2014/main" id="{14C4DB19-BECC-EA5C-9EDE-7D57E06EFDB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pic>
        <p:nvPicPr>
          <p:cNvPr id="28" name="Picture 28" descr="Graphical user interface, application&#10;&#10;Description automatically generated">
            <a:extLst>
              <a:ext uri="{FF2B5EF4-FFF2-40B4-BE49-F238E27FC236}">
                <a16:creationId xmlns:a16="http://schemas.microsoft.com/office/drawing/2014/main" id="{20921393-3BF0-5A70-13E8-69974C6EAEFA}"/>
              </a:ext>
            </a:extLst>
          </p:cNvPr>
          <p:cNvPicPr>
            <a:picLocks noChangeAspect="1"/>
          </p:cNvPicPr>
          <p:nvPr/>
        </p:nvPicPr>
        <p:blipFill>
          <a:blip r:embed="rId2"/>
          <a:stretch>
            <a:fillRect/>
          </a:stretch>
        </p:blipFill>
        <p:spPr>
          <a:xfrm>
            <a:off x="2853850" y="2666911"/>
            <a:ext cx="1200150" cy="1581150"/>
          </a:xfrm>
          <a:prstGeom prst="rect">
            <a:avLst/>
          </a:prstGeom>
        </p:spPr>
      </p:pic>
      <p:pic>
        <p:nvPicPr>
          <p:cNvPr id="30" name="Picture 30">
            <a:extLst>
              <a:ext uri="{FF2B5EF4-FFF2-40B4-BE49-F238E27FC236}">
                <a16:creationId xmlns:a16="http://schemas.microsoft.com/office/drawing/2014/main" id="{F272370C-B941-685D-AB75-9618470124A7}"/>
              </a:ext>
            </a:extLst>
          </p:cNvPr>
          <p:cNvPicPr>
            <a:picLocks noChangeAspect="1"/>
          </p:cNvPicPr>
          <p:nvPr/>
        </p:nvPicPr>
        <p:blipFill>
          <a:blip r:embed="rId3"/>
          <a:stretch>
            <a:fillRect/>
          </a:stretch>
        </p:blipFill>
        <p:spPr>
          <a:xfrm>
            <a:off x="4802737" y="2612920"/>
            <a:ext cx="4901013" cy="1689131"/>
          </a:xfrm>
          <a:prstGeom prst="rect">
            <a:avLst/>
          </a:prstGeom>
        </p:spPr>
      </p:pic>
      <p:sp>
        <p:nvSpPr>
          <p:cNvPr id="31" name="TextBox 30">
            <a:extLst>
              <a:ext uri="{FF2B5EF4-FFF2-40B4-BE49-F238E27FC236}">
                <a16:creationId xmlns:a16="http://schemas.microsoft.com/office/drawing/2014/main" id="{B4EE8B4F-A8BA-B045-D8AA-EF681DDED533}"/>
              </a:ext>
            </a:extLst>
          </p:cNvPr>
          <p:cNvSpPr txBox="1"/>
          <p:nvPr/>
        </p:nvSpPr>
        <p:spPr>
          <a:xfrm>
            <a:off x="2680531" y="4603335"/>
            <a:ext cx="6816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Output of hardware implementation when tested atop table with temporary obstacles.</a:t>
            </a:r>
            <a:endParaRPr lang="en-US"/>
          </a:p>
        </p:txBody>
      </p:sp>
    </p:spTree>
    <p:extLst>
      <p:ext uri="{BB962C8B-B14F-4D97-AF65-F5344CB8AC3E}">
        <p14:creationId xmlns:p14="http://schemas.microsoft.com/office/powerpoint/2010/main" val="3636540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5C1B9-F802-2BCA-818B-4F5C77845D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7EFCF5F2-3D4F-AC20-B726-01BE3EF46C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PROBLEMS FACED</a:t>
            </a:r>
            <a:endParaRPr lang="en-US"/>
          </a:p>
        </p:txBody>
      </p:sp>
      <p:sp>
        <p:nvSpPr>
          <p:cNvPr id="9" name="TextBox 8">
            <a:extLst>
              <a:ext uri="{FF2B5EF4-FFF2-40B4-BE49-F238E27FC236}">
                <a16:creationId xmlns:a16="http://schemas.microsoft.com/office/drawing/2014/main" id="{5B563C45-CEE8-7AD4-F2A4-F92CE008659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
        <p:nvSpPr>
          <p:cNvPr id="2" name="TextBox 1">
            <a:extLst>
              <a:ext uri="{FF2B5EF4-FFF2-40B4-BE49-F238E27FC236}">
                <a16:creationId xmlns:a16="http://schemas.microsoft.com/office/drawing/2014/main" id="{312D1F5A-D2BE-5438-BFC6-0E9D9A0FE5FB}"/>
              </a:ext>
            </a:extLst>
          </p:cNvPr>
          <p:cNvSpPr txBox="1"/>
          <p:nvPr/>
        </p:nvSpPr>
        <p:spPr>
          <a:xfrm>
            <a:off x="946150" y="1803400"/>
            <a:ext cx="76136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Current RL SARSA algorithm was not suitable for hardware implementation</a:t>
            </a:r>
          </a:p>
          <a:p>
            <a:pPr marL="285750" indent="-285750" algn="just">
              <a:buFont typeface="Arial"/>
              <a:buChar char="•"/>
            </a:pPr>
            <a:r>
              <a:rPr lang="en-US">
                <a:latin typeface="Arial"/>
                <a:cs typeface="Arial"/>
              </a:rPr>
              <a:t>Compatibility issues when integrating the obstacle detection, calibrated movement and RL algorithm for path planning.</a:t>
            </a:r>
          </a:p>
          <a:p>
            <a:pPr marL="285750" indent="-285750" algn="just">
              <a:buFont typeface="Arial"/>
              <a:buChar char="•"/>
            </a:pPr>
            <a:r>
              <a:rPr lang="en-US">
                <a:latin typeface="Arial"/>
                <a:cs typeface="Arial"/>
              </a:rPr>
              <a:t>Faced errors with processing MPU6050 raw data</a:t>
            </a:r>
            <a:endParaRPr lang="en-US"/>
          </a:p>
          <a:p>
            <a:pPr marL="285750" indent="-285750" algn="just">
              <a:buFont typeface="Arial"/>
              <a:buChar char="•"/>
            </a:pPr>
            <a:r>
              <a:rPr lang="en-US">
                <a:latin typeface="Arial"/>
                <a:cs typeface="Arial"/>
              </a:rPr>
              <a:t>Issues with detecting and populating obstacles in map in hardware implementation</a:t>
            </a:r>
          </a:p>
        </p:txBody>
      </p:sp>
    </p:spTree>
    <p:extLst>
      <p:ext uri="{BB962C8B-B14F-4D97-AF65-F5344CB8AC3E}">
        <p14:creationId xmlns:p14="http://schemas.microsoft.com/office/powerpoint/2010/main" val="908655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9" name="TextBox 8">
            <a:extLst>
              <a:ext uri="{FF2B5EF4-FFF2-40B4-BE49-F238E27FC236}">
                <a16:creationId xmlns:a16="http://schemas.microsoft.com/office/drawing/2014/main" id="{9C69697D-AC71-F6DA-D0B3-232B0C0416E6}"/>
              </a:ext>
            </a:extLst>
          </p:cNvPr>
          <p:cNvSpPr txBox="1"/>
          <p:nvPr/>
        </p:nvSpPr>
        <p:spPr>
          <a:xfrm>
            <a:off x="949037" y="1537855"/>
            <a:ext cx="10138063"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lgn="just"/>
            <a:r>
              <a:rPr lang="en-US" sz="2400" u="sng">
                <a:latin typeface="Arial"/>
                <a:cs typeface="Arial"/>
              </a:rPr>
              <a:t>Third review:</a:t>
            </a:r>
            <a:endParaRPr lang="en-US" sz="2400">
              <a:ea typeface="+mn-lt"/>
              <a:cs typeface="+mn-lt"/>
            </a:endParaRPr>
          </a:p>
          <a:p>
            <a:pPr marL="285750" indent="-285750" algn="just">
              <a:buFont typeface="Arial"/>
              <a:buChar char="•"/>
            </a:pPr>
            <a:endParaRPr lang="en-US">
              <a:ea typeface="+mn-lt"/>
              <a:cs typeface="+mn-lt"/>
            </a:endParaRPr>
          </a:p>
          <a:p>
            <a:pPr marL="285750" indent="-285750">
              <a:buFont typeface="Arial,Sans-Serif"/>
              <a:buChar char="•"/>
            </a:pPr>
            <a:r>
              <a:rPr lang="en-US">
                <a:latin typeface="Arial"/>
                <a:cs typeface="Arial"/>
              </a:rPr>
              <a:t>Test the validity of hardware implementation in proper testing space.</a:t>
            </a:r>
          </a:p>
          <a:p>
            <a:pPr marL="285750" indent="-285750">
              <a:buFont typeface="Arial,Sans-Serif"/>
              <a:buChar char="•"/>
            </a:pPr>
            <a:endParaRPr lang="en-US">
              <a:latin typeface="Arial"/>
              <a:cs typeface="Arial"/>
            </a:endParaRPr>
          </a:p>
          <a:p>
            <a:pPr marL="285750" indent="-285750">
              <a:buFont typeface="Arial,Sans-Serif"/>
              <a:buChar char="•"/>
            </a:pPr>
            <a:r>
              <a:rPr lang="en-US">
                <a:latin typeface="Arial"/>
                <a:cs typeface="Arial"/>
              </a:rPr>
              <a:t>Setup interface for mapping the environment remotely.</a:t>
            </a:r>
            <a:endParaRPr lang="en-US">
              <a:ea typeface="+mn-lt"/>
              <a:cs typeface="+mn-lt"/>
            </a:endParaRPr>
          </a:p>
          <a:p>
            <a:pPr marL="285750" indent="-285750">
              <a:buFont typeface="Arial,Sans-Serif"/>
              <a:buChar char="•"/>
            </a:pPr>
            <a:endParaRPr lang="en-US">
              <a:ea typeface="+mn-lt"/>
              <a:cs typeface="+mn-lt"/>
            </a:endParaRPr>
          </a:p>
          <a:p>
            <a:pPr marL="285750" indent="-285750">
              <a:buFont typeface="Arial,Sans-Serif"/>
              <a:buChar char="•"/>
            </a:pPr>
            <a:r>
              <a:rPr lang="en-US">
                <a:latin typeface="Arial"/>
                <a:cs typeface="Arial"/>
              </a:rPr>
              <a:t>Testing and optimizing.</a:t>
            </a:r>
            <a:endParaRPr lang="en-US"/>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Tree>
    <p:extLst>
      <p:ext uri="{BB962C8B-B14F-4D97-AF65-F5344CB8AC3E}">
        <p14:creationId xmlns:p14="http://schemas.microsoft.com/office/powerpoint/2010/main" val="164407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QUESTIONS FROM PREVIOUS REVIEW:</a:t>
            </a:r>
          </a:p>
        </p:txBody>
      </p:sp>
      <p:sp>
        <p:nvSpPr>
          <p:cNvPr id="9" name="TextBox 8">
            <a:extLst>
              <a:ext uri="{FF2B5EF4-FFF2-40B4-BE49-F238E27FC236}">
                <a16:creationId xmlns:a16="http://schemas.microsoft.com/office/drawing/2014/main" id="{9C69697D-AC71-F6DA-D0B3-232B0C0416E6}"/>
              </a:ext>
            </a:extLst>
          </p:cNvPr>
          <p:cNvSpPr txBox="1"/>
          <p:nvPr/>
        </p:nvSpPr>
        <p:spPr>
          <a:xfrm>
            <a:off x="1024069" y="1555931"/>
            <a:ext cx="10138063" cy="463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400">
              <a:latin typeface="Arial"/>
              <a:cs typeface="Arial"/>
            </a:endParaRPr>
          </a:p>
          <a:p>
            <a:pPr algn="just"/>
            <a:r>
              <a:rPr lang="en-US" b="1">
                <a:latin typeface="Arial"/>
                <a:cs typeface="Arial"/>
              </a:rPr>
              <a:t>1) Briefly explain your object detection methodology.</a:t>
            </a:r>
          </a:p>
          <a:p>
            <a:pPr algn="just"/>
            <a:r>
              <a:rPr lang="en-US">
                <a:latin typeface="Arial"/>
                <a:cs typeface="Arial"/>
              </a:rPr>
              <a:t>Ans: The bot detects objects using stereo vision and depth mapping. The bot detects objects </a:t>
            </a:r>
            <a:r>
              <a:rPr lang="en-GB">
                <a:latin typeface="Arial"/>
                <a:cs typeface="Arial"/>
              </a:rPr>
              <a:t>at a distance of</a:t>
            </a:r>
            <a:r>
              <a:rPr lang="en-US">
                <a:latin typeface="Arial"/>
                <a:cs typeface="Arial"/>
              </a:rPr>
              <a:t> 45cm</a:t>
            </a:r>
            <a:r>
              <a:rPr lang="en-GB">
                <a:latin typeface="Arial"/>
                <a:cs typeface="Arial"/>
              </a:rPr>
              <a:t> based on the threshold we have set</a:t>
            </a:r>
            <a:r>
              <a:rPr lang="en-US">
                <a:latin typeface="Arial"/>
                <a:cs typeface="Arial"/>
              </a:rPr>
              <a:t>. In order to check whether an </a:t>
            </a:r>
            <a:r>
              <a:rPr lang="en-GB">
                <a:latin typeface="Arial"/>
                <a:cs typeface="Arial"/>
              </a:rPr>
              <a:t>object is an actual obstacle</a:t>
            </a:r>
            <a:r>
              <a:rPr lang="en-US">
                <a:latin typeface="Arial"/>
                <a:cs typeface="Arial"/>
              </a:rPr>
              <a:t>, we check if the pixels occupied by an object takes up more than 15% of the area of the pre-defined ROI. </a:t>
            </a:r>
          </a:p>
          <a:p>
            <a:pPr algn="just"/>
            <a:endParaRPr lang="en-US">
              <a:latin typeface="Arial"/>
              <a:cs typeface="Arial"/>
            </a:endParaRPr>
          </a:p>
          <a:p>
            <a:pPr algn="just"/>
            <a:r>
              <a:rPr lang="en-US" b="1">
                <a:latin typeface="Arial"/>
                <a:cs typeface="Arial"/>
              </a:rPr>
              <a:t>2) Will the bot detect any object in its path?</a:t>
            </a:r>
          </a:p>
          <a:p>
            <a:pPr algn="just"/>
            <a:r>
              <a:rPr lang="en-US">
                <a:latin typeface="Arial"/>
                <a:cs typeface="Arial"/>
              </a:rPr>
              <a:t>Ans: Yes, the bot will detect any object in its path as an obstacle. Obstacle detection using depth mapping is very robust as it can detect objects of any shape and size that are at a particular distance from the camera. </a:t>
            </a:r>
          </a:p>
          <a:p>
            <a:pPr algn="just"/>
            <a:endParaRPr lang="en-US">
              <a:latin typeface="Arial"/>
              <a:cs typeface="Arial"/>
            </a:endParaRPr>
          </a:p>
          <a:p>
            <a:pPr algn="just"/>
            <a:r>
              <a:rPr lang="en-US" b="1">
                <a:latin typeface="Arial"/>
                <a:cs typeface="Arial"/>
              </a:rPr>
              <a:t>3) Explain how you are powering the bot.</a:t>
            </a:r>
          </a:p>
          <a:p>
            <a:pPr algn="just"/>
            <a:r>
              <a:rPr lang="en-US">
                <a:latin typeface="Arial"/>
                <a:cs typeface="Arial"/>
              </a:rPr>
              <a:t>Ans: As of now, the four motors are powered by the Li-Poly battery. The Jetson NANO and the Kinect v1 are connected to an AC power source</a:t>
            </a:r>
            <a:r>
              <a:rPr lang="en-GB">
                <a:latin typeface="Arial"/>
                <a:cs typeface="Arial"/>
              </a:rPr>
              <a:t> through adapters</a:t>
            </a:r>
            <a:endParaRPr lang="en-US">
              <a:latin typeface="Arial"/>
              <a:cs typeface="Arial"/>
            </a:endParaRPr>
          </a:p>
          <a:p>
            <a:pPr algn="just"/>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3</a:t>
            </a:r>
          </a:p>
          <a:p>
            <a:pPr algn="ctr"/>
            <a:endParaRPr lang="en-US">
              <a:latin typeface="Arial"/>
              <a:cs typeface="Arial"/>
            </a:endParaRPr>
          </a:p>
        </p:txBody>
      </p:sp>
    </p:spTree>
    <p:extLst>
      <p:ext uri="{BB962C8B-B14F-4D97-AF65-F5344CB8AC3E}">
        <p14:creationId xmlns:p14="http://schemas.microsoft.com/office/powerpoint/2010/main" val="1036378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QUESTIONS FROM PREVIOUS REVIEW:</a:t>
            </a:r>
          </a:p>
        </p:txBody>
      </p:sp>
      <p:sp>
        <p:nvSpPr>
          <p:cNvPr id="9" name="TextBox 8">
            <a:extLst>
              <a:ext uri="{FF2B5EF4-FFF2-40B4-BE49-F238E27FC236}">
                <a16:creationId xmlns:a16="http://schemas.microsoft.com/office/drawing/2014/main" id="{9C69697D-AC71-F6DA-D0B3-232B0C0416E6}"/>
              </a:ext>
            </a:extLst>
          </p:cNvPr>
          <p:cNvSpPr txBox="1"/>
          <p:nvPr/>
        </p:nvSpPr>
        <p:spPr>
          <a:xfrm>
            <a:off x="1024069" y="1555931"/>
            <a:ext cx="10138063"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400">
              <a:latin typeface="Arial"/>
              <a:cs typeface="Arial"/>
            </a:endParaRPr>
          </a:p>
          <a:p>
            <a:pPr algn="just"/>
            <a:r>
              <a:rPr lang="en-US" b="1">
                <a:latin typeface="Arial"/>
                <a:cs typeface="Arial"/>
              </a:rPr>
              <a:t>4) What are the specifications of the motor you are using?</a:t>
            </a:r>
          </a:p>
          <a:p>
            <a:pPr algn="just"/>
            <a:r>
              <a:rPr lang="en-US">
                <a:latin typeface="Arial"/>
                <a:cs typeface="Arial"/>
              </a:rPr>
              <a:t>Ans: We are using four motors each rated for 12V and 100rpm.</a:t>
            </a:r>
          </a:p>
          <a:p>
            <a:pPr algn="just"/>
            <a:endParaRPr lang="en-US">
              <a:latin typeface="Arial"/>
              <a:cs typeface="Arial"/>
            </a:endParaRPr>
          </a:p>
          <a:p>
            <a:pPr algn="just"/>
            <a:r>
              <a:rPr lang="en-US" b="1">
                <a:latin typeface="Arial"/>
                <a:cs typeface="Arial"/>
              </a:rPr>
              <a:t>5) Can the bot be connected to a </a:t>
            </a:r>
            <a:r>
              <a:rPr lang="en-US" b="1" err="1">
                <a:latin typeface="Arial"/>
                <a:cs typeface="Arial"/>
              </a:rPr>
              <a:t>wifi</a:t>
            </a:r>
            <a:r>
              <a:rPr lang="en-US" b="1">
                <a:latin typeface="Arial"/>
                <a:cs typeface="Arial"/>
              </a:rPr>
              <a:t> network?</a:t>
            </a:r>
          </a:p>
          <a:p>
            <a:pPr algn="just"/>
            <a:r>
              <a:rPr lang="en-US">
                <a:latin typeface="Arial"/>
                <a:cs typeface="Arial"/>
              </a:rPr>
              <a:t>Ans: Yes, the bot is capable of connecting to a network. We already pass commands to run the bot remotely using SSH.</a:t>
            </a:r>
          </a:p>
          <a:p>
            <a:pPr algn="just"/>
            <a:endParaRPr lang="en-US">
              <a:latin typeface="Arial"/>
              <a:cs typeface="Arial"/>
            </a:endParaRPr>
          </a:p>
          <a:p>
            <a:pPr algn="just"/>
            <a:endParaRPr lang="en-US" b="1">
              <a:latin typeface="Arial"/>
              <a:cs typeface="Arial"/>
            </a:endParaRPr>
          </a:p>
          <a:p>
            <a:pPr algn="just"/>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4</a:t>
            </a:r>
          </a:p>
          <a:p>
            <a:pPr algn="ctr"/>
            <a:endParaRPr lang="en-US">
              <a:latin typeface="Arial"/>
              <a:cs typeface="Arial"/>
            </a:endParaRPr>
          </a:p>
        </p:txBody>
      </p:sp>
    </p:spTree>
    <p:extLst>
      <p:ext uri="{BB962C8B-B14F-4D97-AF65-F5344CB8AC3E}">
        <p14:creationId xmlns:p14="http://schemas.microsoft.com/office/powerpoint/2010/main" val="3771858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1287033" y="1827966"/>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latin typeface="Arial"/>
                <a:cs typeface="Calibri" panose="020F0502020204030204"/>
              </a:rPr>
              <a:t>CONFERENCE SUBMITTED</a:t>
            </a:r>
            <a:endParaRPr lang="en-IN" sz="3200" b="1">
              <a:latin typeface="Arial"/>
              <a:cs typeface="Calibri" panose="020F0502020204030204"/>
            </a:endParaRPr>
          </a:p>
        </p:txBody>
      </p:sp>
      <p:sp>
        <p:nvSpPr>
          <p:cNvPr id="9" name="TextBox 8">
            <a:extLst>
              <a:ext uri="{FF2B5EF4-FFF2-40B4-BE49-F238E27FC236}">
                <a16:creationId xmlns:a16="http://schemas.microsoft.com/office/drawing/2014/main" id="{9C69697D-AC71-F6DA-D0B3-232B0C0416E6}"/>
              </a:ext>
            </a:extLst>
          </p:cNvPr>
          <p:cNvSpPr txBox="1"/>
          <p:nvPr/>
        </p:nvSpPr>
        <p:spPr>
          <a:xfrm>
            <a:off x="1287033" y="2721418"/>
            <a:ext cx="10138063" cy="1369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a:latin typeface="Arial"/>
              <a:cs typeface="Arial"/>
            </a:endParaRPr>
          </a:p>
          <a:p>
            <a:pPr algn="just"/>
            <a:r>
              <a:rPr lang="en-GB">
                <a:latin typeface="Arial"/>
                <a:cs typeface="Arial"/>
              </a:rPr>
              <a:t>AIKP’22: Second International Conference On Artificial Intelligence and Knowledge Processing
Woxsen University
Hyderabad, India, July 22-23, 2022</a:t>
            </a:r>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5</a:t>
            </a:r>
          </a:p>
          <a:p>
            <a:pPr algn="ctr"/>
            <a:endParaRPr lang="en-GB">
              <a:latin typeface="Arial"/>
              <a:cs typeface="Arial"/>
            </a:endParaRPr>
          </a:p>
          <a:p>
            <a:pPr algn="ctr"/>
            <a:endParaRPr lang="en-US">
              <a:latin typeface="Arial"/>
              <a:cs typeface="Arial"/>
            </a:endParaRPr>
          </a:p>
        </p:txBody>
      </p:sp>
    </p:spTree>
    <p:extLst>
      <p:ext uri="{BB962C8B-B14F-4D97-AF65-F5344CB8AC3E}">
        <p14:creationId xmlns:p14="http://schemas.microsoft.com/office/powerpoint/2010/main" val="1985226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3E823-D10E-F151-9165-1068B1A7120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822CAFB3-973C-0687-365A-92576F325E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6B0593A2-EC69-3922-4EB9-CE10011E742F}"/>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5</a:t>
            </a:r>
          </a:p>
          <a:p>
            <a:pPr algn="ctr"/>
            <a:endParaRPr lang="en-US">
              <a:latin typeface="Arial"/>
              <a:cs typeface="Arial"/>
            </a:endParaRPr>
          </a:p>
          <a:p>
            <a:pPr algn="ctr"/>
            <a:endParaRPr lang="en-US">
              <a:latin typeface="Arial"/>
              <a:cs typeface="Arial"/>
            </a:endParaRPr>
          </a:p>
        </p:txBody>
      </p:sp>
      <p:sp>
        <p:nvSpPr>
          <p:cNvPr id="2" name="TextBox 1">
            <a:extLst>
              <a:ext uri="{FF2B5EF4-FFF2-40B4-BE49-F238E27FC236}">
                <a16:creationId xmlns:a16="http://schemas.microsoft.com/office/drawing/2014/main" id="{8EF9EA9C-B8FD-B135-380D-B89038645EFB}"/>
              </a:ext>
            </a:extLst>
          </p:cNvPr>
          <p:cNvSpPr txBox="1"/>
          <p:nvPr/>
        </p:nvSpPr>
        <p:spPr>
          <a:xfrm>
            <a:off x="709075" y="1710419"/>
            <a:ext cx="1076234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30327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4</a:t>
            </a:r>
            <a:endParaRPr lang="en-US">
              <a:latin typeface="Arial"/>
              <a:cs typeface="Arial"/>
            </a:endParaRP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 path finding algorithm that finds the best possible path between two paths in an unknown garden environment.</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obstacle mapping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detection of plant species using deep learning.</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an algorithm to explore all possible paths and determine the most efficient one.</a:t>
            </a:r>
            <a:br>
              <a:rPr lang="en-US">
                <a:latin typeface="Arial"/>
                <a:ea typeface="Calibri"/>
                <a:cs typeface="Calibri"/>
              </a:rPr>
            </a:br>
            <a:endParaRPr lang="en-US">
              <a:latin typeface="Arial"/>
              <a:ea typeface="Calibri"/>
              <a:cs typeface="Calibri"/>
            </a:endParaRPr>
          </a:p>
          <a:p>
            <a:pPr marL="285750" indent="-285750" algn="just">
              <a:buFont typeface="Arial"/>
              <a:buChar char="•"/>
            </a:pPr>
            <a:r>
              <a:rPr lang="en-US">
                <a:latin typeface="Arial"/>
                <a:ea typeface="Calibri"/>
                <a:cs typeface="Calibri"/>
              </a:rPr>
              <a:t>To ensure that the robot avoids all obstacles and unnecessary detours.</a:t>
            </a:r>
          </a:p>
        </p:txBody>
      </p:sp>
    </p:spTree>
    <p:extLst>
      <p:ext uri="{BB962C8B-B14F-4D97-AF65-F5344CB8AC3E}">
        <p14:creationId xmlns:p14="http://schemas.microsoft.com/office/powerpoint/2010/main" val="1109447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7DF196-CF96-C723-508E-53C283807C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AF61A86-9F88-EA5A-2840-C60B32CB87B2}"/>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4096375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DD483C-029F-6F65-189E-712908FB63EB}"/>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7" name="Subtitle 2">
            <a:extLst>
              <a:ext uri="{FF2B5EF4-FFF2-40B4-BE49-F238E27FC236}">
                <a16:creationId xmlns:a16="http://schemas.microsoft.com/office/drawing/2014/main" id="{C11CD436-B6C0-F7BB-6819-5E0C92E66E85}"/>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9" name="TextBox 8">
            <a:extLst>
              <a:ext uri="{FF2B5EF4-FFF2-40B4-BE49-F238E27FC236}">
                <a16:creationId xmlns:a16="http://schemas.microsoft.com/office/drawing/2014/main" id="{78B45581-455B-1BB8-4419-F69D534C42D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11" name="Rectangle 10">
            <a:extLst>
              <a:ext uri="{FF2B5EF4-FFF2-40B4-BE49-F238E27FC236}">
                <a16:creationId xmlns:a16="http://schemas.microsoft.com/office/drawing/2014/main" id="{758EEB9E-DF50-1E71-F33D-5C200233325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13" name="Subtitle 2">
            <a:extLst>
              <a:ext uri="{FF2B5EF4-FFF2-40B4-BE49-F238E27FC236}">
                <a16:creationId xmlns:a16="http://schemas.microsoft.com/office/drawing/2014/main" id="{9266EF9B-19EA-79E2-E40A-3F075EAA931E}"/>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THIRD REVIEW</a:t>
            </a:r>
            <a:endParaRPr lang="en-US" b="1">
              <a:latin typeface="Arial"/>
              <a:cs typeface="Calibri"/>
            </a:endParaRPr>
          </a:p>
        </p:txBody>
      </p:sp>
    </p:spTree>
    <p:extLst>
      <p:ext uri="{BB962C8B-B14F-4D97-AF65-F5344CB8AC3E}">
        <p14:creationId xmlns:p14="http://schemas.microsoft.com/office/powerpoint/2010/main" val="163122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958A0-9AEA-2210-67CB-2426A542436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C2DD8B9-63D0-AD68-2C92-76BF9771777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9A8C23D4-6AC9-9BB4-7F7E-7D1A0855083B}"/>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5BBB66EE-25A2-CFF5-AAC6-63BA22E4428C}"/>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Current robot design</a:t>
            </a:r>
            <a:endParaRPr lang="en-US"/>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IN" sz="1800">
              <a:latin typeface="Arial"/>
              <a:cs typeface="Arial"/>
            </a:endParaRPr>
          </a:p>
          <a:p>
            <a:pPr>
              <a:lnSpc>
                <a:spcPct val="100000"/>
              </a:lnSpc>
              <a:spcBef>
                <a:spcPts val="0"/>
              </a:spcBef>
              <a:buFont typeface="Arial"/>
              <a:buChar char="•"/>
            </a:pPr>
            <a:endParaRPr lang="en-IN" sz="1800">
              <a:latin typeface="Arial"/>
              <a:ea typeface="+mn-lt"/>
              <a:cs typeface="Arial"/>
            </a:endParaRPr>
          </a:p>
          <a:p>
            <a:pPr>
              <a:lnSpc>
                <a:spcPct val="100000"/>
              </a:lnSpc>
              <a:spcBef>
                <a:spcPts val="0"/>
              </a:spcBef>
              <a:buFont typeface="Arial"/>
              <a:buChar char="•"/>
            </a:pPr>
            <a:r>
              <a:rPr lang="en-IN" sz="1800">
                <a:latin typeface="Arial"/>
                <a:ea typeface="+mn-lt"/>
                <a:cs typeface="Arial"/>
              </a:rPr>
              <a:t>Code / Demo</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1236020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D632FA-AE6B-E077-7A2F-8AEFB1BCDE3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06C0162-0A6C-1A8C-A1BD-6D5054DD23C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9" name="Subtitle 2">
            <a:extLst>
              <a:ext uri="{FF2B5EF4-FFF2-40B4-BE49-F238E27FC236}">
                <a16:creationId xmlns:a16="http://schemas.microsoft.com/office/drawing/2014/main" id="{B250BD8C-1780-01B2-513E-38AFA36CED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11" name="TextBox 10">
            <a:extLst>
              <a:ext uri="{FF2B5EF4-FFF2-40B4-BE49-F238E27FC236}">
                <a16:creationId xmlns:a16="http://schemas.microsoft.com/office/drawing/2014/main" id="{B3D39F4A-74B8-B773-02A6-7C602826827E}"/>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1794676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B72510-0E80-8163-F46C-F2A09B36A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368A8B09-64A0-D693-A5F7-C6598B5C1BC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9" name="Subtitle 2">
            <a:extLst>
              <a:ext uri="{FF2B5EF4-FFF2-40B4-BE49-F238E27FC236}">
                <a16:creationId xmlns:a16="http://schemas.microsoft.com/office/drawing/2014/main" id="{496998B0-C7C6-F260-5C59-1B14EFDCB6B1}"/>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1" name="Picture 13" descr="Diagram&#10;&#10;Description automatically generated">
            <a:extLst>
              <a:ext uri="{FF2B5EF4-FFF2-40B4-BE49-F238E27FC236}">
                <a16:creationId xmlns:a16="http://schemas.microsoft.com/office/drawing/2014/main" id="{7CB8EE97-AA26-BF30-F44C-2615966B0F91}"/>
              </a:ext>
            </a:extLst>
          </p:cNvPr>
          <p:cNvPicPr>
            <a:picLocks noChangeAspect="1"/>
          </p:cNvPicPr>
          <p:nvPr/>
        </p:nvPicPr>
        <p:blipFill>
          <a:blip r:embed="rId2"/>
          <a:stretch>
            <a:fillRect/>
          </a:stretch>
        </p:blipFill>
        <p:spPr>
          <a:xfrm>
            <a:off x="1888435" y="1490681"/>
            <a:ext cx="8417357" cy="4698273"/>
          </a:xfrm>
          <a:prstGeom prst="rect">
            <a:avLst/>
          </a:prstGeom>
        </p:spPr>
      </p:pic>
    </p:spTree>
    <p:extLst>
      <p:ext uri="{BB962C8B-B14F-4D97-AF65-F5344CB8AC3E}">
        <p14:creationId xmlns:p14="http://schemas.microsoft.com/office/powerpoint/2010/main" val="3713408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C1D036-5613-D149-9CDA-3BF35D747A1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EAC38407-C76D-8AE7-40F3-B35DEE1C5508}"/>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p>
        </p:txBody>
      </p:sp>
      <p:sp>
        <p:nvSpPr>
          <p:cNvPr id="9" name="Subtitle 2">
            <a:extLst>
              <a:ext uri="{FF2B5EF4-FFF2-40B4-BE49-F238E27FC236}">
                <a16:creationId xmlns:a16="http://schemas.microsoft.com/office/drawing/2014/main" id="{0CB6565C-579B-B29C-1529-8EC4A3FC7C1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1" name="Picture 5" descr="Diagram&#10;&#10;Description automatically generated">
            <a:extLst>
              <a:ext uri="{FF2B5EF4-FFF2-40B4-BE49-F238E27FC236}">
                <a16:creationId xmlns:a16="http://schemas.microsoft.com/office/drawing/2014/main" id="{DA8F957F-E6FC-3260-0407-DA28177160E2}"/>
              </a:ext>
            </a:extLst>
          </p:cNvPr>
          <p:cNvPicPr>
            <a:picLocks noChangeAspect="1"/>
          </p:cNvPicPr>
          <p:nvPr/>
        </p:nvPicPr>
        <p:blipFill>
          <a:blip r:embed="rId2"/>
          <a:stretch>
            <a:fillRect/>
          </a:stretch>
        </p:blipFill>
        <p:spPr>
          <a:xfrm>
            <a:off x="1656522" y="1446558"/>
            <a:ext cx="8872330" cy="4600986"/>
          </a:xfrm>
          <a:prstGeom prst="rect">
            <a:avLst/>
          </a:prstGeom>
        </p:spPr>
      </p:pic>
    </p:spTree>
    <p:extLst>
      <p:ext uri="{BB962C8B-B14F-4D97-AF65-F5344CB8AC3E}">
        <p14:creationId xmlns:p14="http://schemas.microsoft.com/office/powerpoint/2010/main" val="2567361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7FE9E9-D62C-A999-A767-2EC2533D3D7E}"/>
              </a:ext>
            </a:extLst>
          </p:cNvPr>
          <p:cNvSpPr/>
          <p:nvPr/>
        </p:nvSpPr>
        <p:spPr>
          <a:xfrm>
            <a:off x="405998" y="26542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719195F-D739-1858-2EEE-8392C9F8AF0C}"/>
              </a:ext>
            </a:extLst>
          </p:cNvPr>
          <p:cNvSpPr txBox="1"/>
          <p:nvPr/>
        </p:nvSpPr>
        <p:spPr>
          <a:xfrm>
            <a:off x="4616119" y="62232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9" name="Subtitle 2">
            <a:extLst>
              <a:ext uri="{FF2B5EF4-FFF2-40B4-BE49-F238E27FC236}">
                <a16:creationId xmlns:a16="http://schemas.microsoft.com/office/drawing/2014/main" id="{6997D84C-402F-74B7-6D5F-3FE184DE93EF}"/>
              </a:ext>
            </a:extLst>
          </p:cNvPr>
          <p:cNvSpPr txBox="1">
            <a:spLocks/>
          </p:cNvSpPr>
          <p:nvPr/>
        </p:nvSpPr>
        <p:spPr>
          <a:xfrm>
            <a:off x="838188" y="721359"/>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11" name="TextBox 10">
            <a:extLst>
              <a:ext uri="{FF2B5EF4-FFF2-40B4-BE49-F238E27FC236}">
                <a16:creationId xmlns:a16="http://schemas.microsoft.com/office/drawing/2014/main" id="{1BD6A1ED-D0E4-E83D-DBAD-90D7819034FA}"/>
              </a:ext>
            </a:extLst>
          </p:cNvPr>
          <p:cNvSpPr txBox="1"/>
          <p:nvPr/>
        </p:nvSpPr>
        <p:spPr>
          <a:xfrm>
            <a:off x="838200" y="1497702"/>
            <a:ext cx="51469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Calibrated bot movement using MPU 6050.</a:t>
            </a:r>
          </a:p>
          <a:p>
            <a:pPr marL="285750" indent="-285750" algn="just">
              <a:buFont typeface="Arial"/>
              <a:buChar char="•"/>
            </a:pPr>
            <a:r>
              <a:rPr lang="en-IN">
                <a:latin typeface="Arial"/>
                <a:cs typeface="Arial"/>
              </a:rPr>
              <a:t>Modified RL SARSA algorithm to make it suitable for hardware implementation.</a:t>
            </a:r>
          </a:p>
          <a:p>
            <a:pPr marL="285750" indent="-285750" algn="just">
              <a:buFont typeface="Arial,Sans-Serif"/>
              <a:buChar char="•"/>
            </a:pPr>
            <a:r>
              <a:rPr lang="en-IN">
                <a:latin typeface="Arial"/>
                <a:cs typeface="Arial"/>
              </a:rPr>
              <a:t>Tested software simulation of the modified algorithm</a:t>
            </a:r>
            <a:endParaRPr lang="en-US">
              <a:latin typeface="Arial"/>
              <a:cs typeface="Arial"/>
            </a:endParaRPr>
          </a:p>
          <a:p>
            <a:pPr marL="285750" indent="-285750" algn="just">
              <a:buFont typeface="Arial"/>
              <a:buChar char="•"/>
            </a:pPr>
            <a:r>
              <a:rPr lang="en-IN">
                <a:latin typeface="Arial"/>
                <a:cs typeface="Arial"/>
              </a:rPr>
              <a:t>Tested the algorithm on a stage atop table with temporary obstacles.</a:t>
            </a:r>
          </a:p>
          <a:p>
            <a:pPr marL="285750" indent="-285750" algn="just">
              <a:buFont typeface="Arial"/>
              <a:buChar char="•"/>
            </a:pPr>
            <a:endParaRPr lang="en-IN">
              <a:latin typeface="Arial"/>
              <a:cs typeface="Arial"/>
            </a:endParaRPr>
          </a:p>
          <a:p>
            <a:pPr marL="285750" indent="-285750" algn="just">
              <a:buFont typeface="Arial"/>
              <a:buChar char="•"/>
            </a:pPr>
            <a:endParaRPr lang="en-IN">
              <a:latin typeface="Arial"/>
              <a:cs typeface="Arial"/>
            </a:endParaRPr>
          </a:p>
          <a:p>
            <a:pPr marL="285750" indent="-285750" algn="just">
              <a:buFont typeface="Arial"/>
              <a:buChar char="•"/>
            </a:pPr>
            <a:endParaRPr lang="en-IN">
              <a:latin typeface="Arial"/>
              <a:cs typeface="Arial"/>
            </a:endParaRPr>
          </a:p>
        </p:txBody>
      </p:sp>
      <p:pic>
        <p:nvPicPr>
          <p:cNvPr id="17" name="Picture 28" descr="Graphical user interface, application&#10;&#10;Description automatically generated">
            <a:extLst>
              <a:ext uri="{FF2B5EF4-FFF2-40B4-BE49-F238E27FC236}">
                <a16:creationId xmlns:a16="http://schemas.microsoft.com/office/drawing/2014/main" id="{93F872A2-A33E-601B-29ED-0A08312E1876}"/>
              </a:ext>
            </a:extLst>
          </p:cNvPr>
          <p:cNvPicPr>
            <a:picLocks noChangeAspect="1"/>
          </p:cNvPicPr>
          <p:nvPr/>
        </p:nvPicPr>
        <p:blipFill>
          <a:blip r:embed="rId2"/>
          <a:stretch>
            <a:fillRect/>
          </a:stretch>
        </p:blipFill>
        <p:spPr>
          <a:xfrm>
            <a:off x="6303025" y="3296731"/>
            <a:ext cx="1442718" cy="1883036"/>
          </a:xfrm>
          <a:prstGeom prst="rect">
            <a:avLst/>
          </a:prstGeom>
        </p:spPr>
      </p:pic>
      <p:pic>
        <p:nvPicPr>
          <p:cNvPr id="19" name="Picture 30">
            <a:extLst>
              <a:ext uri="{FF2B5EF4-FFF2-40B4-BE49-F238E27FC236}">
                <a16:creationId xmlns:a16="http://schemas.microsoft.com/office/drawing/2014/main" id="{636C5AA9-A8A2-FEFB-266E-A63FA48A852B}"/>
              </a:ext>
            </a:extLst>
          </p:cNvPr>
          <p:cNvPicPr>
            <a:picLocks noChangeAspect="1"/>
          </p:cNvPicPr>
          <p:nvPr/>
        </p:nvPicPr>
        <p:blipFill>
          <a:blip r:embed="rId3"/>
          <a:stretch>
            <a:fillRect/>
          </a:stretch>
        </p:blipFill>
        <p:spPr>
          <a:xfrm>
            <a:off x="6303025" y="1497701"/>
            <a:ext cx="5050775" cy="1740747"/>
          </a:xfrm>
          <a:prstGeom prst="rect">
            <a:avLst/>
          </a:prstGeom>
        </p:spPr>
      </p:pic>
      <p:sp>
        <p:nvSpPr>
          <p:cNvPr id="21" name="TextBox 20">
            <a:extLst>
              <a:ext uri="{FF2B5EF4-FFF2-40B4-BE49-F238E27FC236}">
                <a16:creationId xmlns:a16="http://schemas.microsoft.com/office/drawing/2014/main" id="{65710BBE-205D-A0CE-B991-02717B47EC8B}"/>
              </a:ext>
            </a:extLst>
          </p:cNvPr>
          <p:cNvSpPr txBox="1"/>
          <p:nvPr/>
        </p:nvSpPr>
        <p:spPr>
          <a:xfrm>
            <a:off x="6431733" y="5238050"/>
            <a:ext cx="4444999" cy="923330"/>
          </a:xfrm>
          <a:prstGeom prst="rect">
            <a:avLst/>
          </a:prstGeom>
          <a:noFill/>
        </p:spPr>
        <p:txBody>
          <a:bodyPr wrap="square">
            <a:spAutoFit/>
          </a:bodyPr>
          <a:lstStyle/>
          <a:p>
            <a:r>
              <a:rPr lang="en-US">
                <a:latin typeface="Arial"/>
                <a:cs typeface="Arial"/>
              </a:rPr>
              <a:t>Output of hardware implementation when tested atop table with temporary obstacles.</a:t>
            </a:r>
            <a:endParaRPr lang="en-US"/>
          </a:p>
        </p:txBody>
      </p:sp>
    </p:spTree>
    <p:extLst>
      <p:ext uri="{BB962C8B-B14F-4D97-AF65-F5344CB8AC3E}">
        <p14:creationId xmlns:p14="http://schemas.microsoft.com/office/powerpoint/2010/main" val="4197037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D9C71C-9771-C92B-8A31-9925E9D9EB1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18DEAF74-B919-EF08-9681-DB9C0890AFF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BOT</a:t>
            </a:r>
            <a:endParaRPr lang="en-US"/>
          </a:p>
        </p:txBody>
      </p:sp>
      <p:sp>
        <p:nvSpPr>
          <p:cNvPr id="9" name="TextBox 8">
            <a:extLst>
              <a:ext uri="{FF2B5EF4-FFF2-40B4-BE49-F238E27FC236}">
                <a16:creationId xmlns:a16="http://schemas.microsoft.com/office/drawing/2014/main" id="{FD82E769-2282-2C22-51C7-7363EA59638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pic>
        <p:nvPicPr>
          <p:cNvPr id="13" name="Picture 12" descr="A picture containing indoor&#10;&#10;Description automatically generated">
            <a:extLst>
              <a:ext uri="{FF2B5EF4-FFF2-40B4-BE49-F238E27FC236}">
                <a16:creationId xmlns:a16="http://schemas.microsoft.com/office/drawing/2014/main" id="{946ED7C6-24E9-6845-F149-D0B62A32DE9A}"/>
              </a:ext>
            </a:extLst>
          </p:cNvPr>
          <p:cNvPicPr>
            <a:picLocks noChangeAspect="1"/>
          </p:cNvPicPr>
          <p:nvPr/>
        </p:nvPicPr>
        <p:blipFill>
          <a:blip r:embed="rId2"/>
          <a:stretch>
            <a:fillRect/>
          </a:stretch>
        </p:blipFill>
        <p:spPr>
          <a:xfrm>
            <a:off x="1105575" y="2074758"/>
            <a:ext cx="4628264" cy="3518909"/>
          </a:xfrm>
          <a:prstGeom prst="rect">
            <a:avLst/>
          </a:prstGeom>
        </p:spPr>
      </p:pic>
      <p:pic>
        <p:nvPicPr>
          <p:cNvPr id="15" name="Picture 7" descr="A picture containing ground, tractor, transport, parked&#10;&#10;Description automatically generated">
            <a:extLst>
              <a:ext uri="{FF2B5EF4-FFF2-40B4-BE49-F238E27FC236}">
                <a16:creationId xmlns:a16="http://schemas.microsoft.com/office/drawing/2014/main" id="{1A66B95E-84EA-C946-CCB0-F339ACBB220F}"/>
              </a:ext>
            </a:extLst>
          </p:cNvPr>
          <p:cNvPicPr>
            <a:picLocks noChangeAspect="1"/>
          </p:cNvPicPr>
          <p:nvPr/>
        </p:nvPicPr>
        <p:blipFill>
          <a:blip r:embed="rId3"/>
          <a:stretch>
            <a:fillRect/>
          </a:stretch>
        </p:blipFill>
        <p:spPr>
          <a:xfrm>
            <a:off x="6123836" y="2074757"/>
            <a:ext cx="4451113" cy="3518909"/>
          </a:xfrm>
          <a:prstGeom prst="rect">
            <a:avLst/>
          </a:prstGeom>
        </p:spPr>
      </p:pic>
      <p:cxnSp>
        <p:nvCxnSpPr>
          <p:cNvPr id="17" name="Straight Arrow Connector 16">
            <a:extLst>
              <a:ext uri="{FF2B5EF4-FFF2-40B4-BE49-F238E27FC236}">
                <a16:creationId xmlns:a16="http://schemas.microsoft.com/office/drawing/2014/main" id="{A0E475B9-A8A0-054B-4B53-7EF38CC21ED0}"/>
              </a:ext>
            </a:extLst>
          </p:cNvPr>
          <p:cNvCxnSpPr/>
          <p:nvPr/>
        </p:nvCxnSpPr>
        <p:spPr>
          <a:xfrm flipH="1">
            <a:off x="8384986" y="4346352"/>
            <a:ext cx="285584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674AB7D-8536-B1C1-549C-9B5F39DF3775}"/>
              </a:ext>
            </a:extLst>
          </p:cNvPr>
          <p:cNvSpPr txBox="1"/>
          <p:nvPr/>
        </p:nvSpPr>
        <p:spPr>
          <a:xfrm>
            <a:off x="10507312" y="3597462"/>
            <a:ext cx="12059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MPU6050 </a:t>
            </a:r>
            <a:endParaRPr lang="en-US">
              <a:latin typeface="Calibri" panose="020F0502020204030204"/>
              <a:ea typeface="Calibri" panose="020F0502020204030204"/>
              <a:cs typeface="Calibri" panose="020F0502020204030204"/>
            </a:endParaRPr>
          </a:p>
          <a:p>
            <a:r>
              <a:rPr lang="en-US">
                <a:latin typeface="Arial"/>
                <a:cs typeface="Arial"/>
              </a:rPr>
              <a:t>sensor</a:t>
            </a:r>
            <a:endParaRPr lang="en-US">
              <a:ea typeface="Calibri"/>
              <a:cs typeface="Calibri"/>
            </a:endParaRP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C12C769F-41F5-0B42-CAB3-6923D0745AC7}"/>
                  </a:ext>
                </a:extLst>
              </p14:cNvPr>
              <p14:cNvContentPartPr/>
              <p14:nvPr/>
            </p14:nvContentPartPr>
            <p14:xfrm>
              <a:off x="4345303" y="1428379"/>
              <a:ext cx="360" cy="1177560"/>
            </p14:xfrm>
          </p:contentPart>
        </mc:Choice>
        <mc:Fallback xmlns="">
          <p:pic>
            <p:nvPicPr>
              <p:cNvPr id="20" name="Ink 19">
                <a:extLst>
                  <a:ext uri="{FF2B5EF4-FFF2-40B4-BE49-F238E27FC236}">
                    <a16:creationId xmlns:a16="http://schemas.microsoft.com/office/drawing/2014/main" id="{C12C769F-41F5-0B42-CAB3-6923D0745AC7}"/>
                  </a:ext>
                </a:extLst>
              </p:cNvPr>
              <p:cNvPicPr/>
              <p:nvPr/>
            </p:nvPicPr>
            <p:blipFill>
              <a:blip r:embed="rId5"/>
              <a:stretch>
                <a:fillRect/>
              </a:stretch>
            </p:blipFill>
            <p:spPr>
              <a:xfrm>
                <a:off x="4336303" y="1419379"/>
                <a:ext cx="18000" cy="11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4">
                <a:extLst>
                  <a:ext uri="{FF2B5EF4-FFF2-40B4-BE49-F238E27FC236}">
                    <a16:creationId xmlns:a16="http://schemas.microsoft.com/office/drawing/2014/main" id="{90257D86-3255-15F9-F9E8-AF53704B871D}"/>
                  </a:ext>
                </a:extLst>
              </p14:cNvPr>
              <p14:cNvContentPartPr/>
              <p14:nvPr/>
            </p14:nvContentPartPr>
            <p14:xfrm>
              <a:off x="3603343" y="3819499"/>
              <a:ext cx="360" cy="2080440"/>
            </p14:xfrm>
          </p:contentPart>
        </mc:Choice>
        <mc:Fallback xmlns="">
          <p:pic>
            <p:nvPicPr>
              <p:cNvPr id="24" name="Ink 24">
                <a:extLst>
                  <a:ext uri="{FF2B5EF4-FFF2-40B4-BE49-F238E27FC236}">
                    <a16:creationId xmlns:a16="http://schemas.microsoft.com/office/drawing/2014/main" id="{90257D86-3255-15F9-F9E8-AF53704B871D}"/>
                  </a:ext>
                </a:extLst>
              </p:cNvPr>
              <p:cNvPicPr/>
              <p:nvPr/>
            </p:nvPicPr>
            <p:blipFill>
              <a:blip r:embed="rId7"/>
              <a:stretch>
                <a:fillRect/>
              </a:stretch>
            </p:blipFill>
            <p:spPr>
              <a:xfrm>
                <a:off x="3594343" y="3810501"/>
                <a:ext cx="18000" cy="209807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6F16641B-23F6-053C-3E4A-593B916E25FE}"/>
                  </a:ext>
                </a:extLst>
              </p14:cNvPr>
              <p14:cNvContentPartPr/>
              <p14:nvPr/>
            </p14:nvContentPartPr>
            <p14:xfrm>
              <a:off x="2836183" y="3693139"/>
              <a:ext cx="5040" cy="2452320"/>
            </p14:xfrm>
          </p:contentPart>
        </mc:Choice>
        <mc:Fallback xmlns="">
          <p:pic>
            <p:nvPicPr>
              <p:cNvPr id="25" name="Ink 24">
                <a:extLst>
                  <a:ext uri="{FF2B5EF4-FFF2-40B4-BE49-F238E27FC236}">
                    <a16:creationId xmlns:a16="http://schemas.microsoft.com/office/drawing/2014/main" id="{6F16641B-23F6-053C-3E4A-593B916E25FE}"/>
                  </a:ext>
                </a:extLst>
              </p:cNvPr>
              <p:cNvPicPr/>
              <p:nvPr/>
            </p:nvPicPr>
            <p:blipFill>
              <a:blip r:embed="rId9"/>
              <a:stretch>
                <a:fillRect/>
              </a:stretch>
            </p:blipFill>
            <p:spPr>
              <a:xfrm>
                <a:off x="2826491" y="3684139"/>
                <a:ext cx="24037" cy="246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8">
                <a:extLst>
                  <a:ext uri="{FF2B5EF4-FFF2-40B4-BE49-F238E27FC236}">
                    <a16:creationId xmlns:a16="http://schemas.microsoft.com/office/drawing/2014/main" id="{B0C6AA1B-F582-8CB7-6F00-307A9C5E4365}"/>
                  </a:ext>
                </a:extLst>
              </p14:cNvPr>
              <p14:cNvContentPartPr/>
              <p14:nvPr/>
            </p14:nvContentPartPr>
            <p14:xfrm>
              <a:off x="4360423" y="1432339"/>
              <a:ext cx="1729440" cy="360"/>
            </p14:xfrm>
          </p:contentPart>
        </mc:Choice>
        <mc:Fallback xmlns="">
          <p:pic>
            <p:nvPicPr>
              <p:cNvPr id="28" name="Ink 28">
                <a:extLst>
                  <a:ext uri="{FF2B5EF4-FFF2-40B4-BE49-F238E27FC236}">
                    <a16:creationId xmlns:a16="http://schemas.microsoft.com/office/drawing/2014/main" id="{B0C6AA1B-F582-8CB7-6F00-307A9C5E4365}"/>
                  </a:ext>
                </a:extLst>
              </p:cNvPr>
              <p:cNvPicPr/>
              <p:nvPr/>
            </p:nvPicPr>
            <p:blipFill>
              <a:blip r:embed="rId11"/>
              <a:stretch>
                <a:fillRect/>
              </a:stretch>
            </p:blipFill>
            <p:spPr>
              <a:xfrm>
                <a:off x="4351423" y="1423339"/>
                <a:ext cx="174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6191CBA9-96A8-01AE-173E-0301E2A93C62}"/>
                  </a:ext>
                </a:extLst>
              </p14:cNvPr>
              <p14:cNvContentPartPr/>
              <p14:nvPr/>
            </p14:nvContentPartPr>
            <p14:xfrm>
              <a:off x="3618823" y="5889859"/>
              <a:ext cx="1056600" cy="360"/>
            </p14:xfrm>
          </p:contentPart>
        </mc:Choice>
        <mc:Fallback xmlns="">
          <p:pic>
            <p:nvPicPr>
              <p:cNvPr id="29" name="Ink 28">
                <a:extLst>
                  <a:ext uri="{FF2B5EF4-FFF2-40B4-BE49-F238E27FC236}">
                    <a16:creationId xmlns:a16="http://schemas.microsoft.com/office/drawing/2014/main" id="{6191CBA9-96A8-01AE-173E-0301E2A93C62}"/>
                  </a:ext>
                </a:extLst>
              </p:cNvPr>
              <p:cNvPicPr/>
              <p:nvPr/>
            </p:nvPicPr>
            <p:blipFill>
              <a:blip r:embed="rId13"/>
              <a:stretch>
                <a:fillRect/>
              </a:stretch>
            </p:blipFill>
            <p:spPr>
              <a:xfrm>
                <a:off x="3609823" y="5880859"/>
                <a:ext cx="1074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ADA05BDA-B79C-401E-1454-2DC3A89C4BE3}"/>
                  </a:ext>
                </a:extLst>
              </p14:cNvPr>
              <p14:cNvContentPartPr/>
              <p14:nvPr/>
            </p14:nvContentPartPr>
            <p14:xfrm>
              <a:off x="2795143" y="6248059"/>
              <a:ext cx="1861200" cy="360"/>
            </p14:xfrm>
          </p:contentPart>
        </mc:Choice>
        <mc:Fallback xmlns="">
          <p:pic>
            <p:nvPicPr>
              <p:cNvPr id="30" name="Ink 29">
                <a:extLst>
                  <a:ext uri="{FF2B5EF4-FFF2-40B4-BE49-F238E27FC236}">
                    <a16:creationId xmlns:a16="http://schemas.microsoft.com/office/drawing/2014/main" id="{ADA05BDA-B79C-401E-1454-2DC3A89C4BE3}"/>
                  </a:ext>
                </a:extLst>
              </p:cNvPr>
              <p:cNvPicPr/>
              <p:nvPr/>
            </p:nvPicPr>
            <p:blipFill>
              <a:blip r:embed="rId15"/>
              <a:stretch>
                <a:fillRect/>
              </a:stretch>
            </p:blipFill>
            <p:spPr>
              <a:xfrm>
                <a:off x="2786145" y="6239059"/>
                <a:ext cx="187883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4">
                <a:extLst>
                  <a:ext uri="{FF2B5EF4-FFF2-40B4-BE49-F238E27FC236}">
                    <a16:creationId xmlns:a16="http://schemas.microsoft.com/office/drawing/2014/main" id="{F43A1C3E-29C5-88BB-A98F-45FCDBF81299}"/>
                  </a:ext>
                </a:extLst>
              </p14:cNvPr>
              <p14:cNvContentPartPr/>
              <p14:nvPr/>
            </p14:nvContentPartPr>
            <p14:xfrm>
              <a:off x="2836183" y="5869699"/>
              <a:ext cx="360" cy="377280"/>
            </p14:xfrm>
          </p:contentPart>
        </mc:Choice>
        <mc:Fallback xmlns="">
          <p:pic>
            <p:nvPicPr>
              <p:cNvPr id="34" name="Ink 34">
                <a:extLst>
                  <a:ext uri="{FF2B5EF4-FFF2-40B4-BE49-F238E27FC236}">
                    <a16:creationId xmlns:a16="http://schemas.microsoft.com/office/drawing/2014/main" id="{F43A1C3E-29C5-88BB-A98F-45FCDBF81299}"/>
                  </a:ext>
                </a:extLst>
              </p:cNvPr>
              <p:cNvPicPr/>
              <p:nvPr/>
            </p:nvPicPr>
            <p:blipFill>
              <a:blip r:embed="rId17"/>
              <a:stretch>
                <a:fillRect/>
              </a:stretch>
            </p:blipFill>
            <p:spPr>
              <a:xfrm>
                <a:off x="2827183" y="5860708"/>
                <a:ext cx="18000" cy="39490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5CC294D2-82CF-98BD-9D87-EBEE806C907D}"/>
                  </a:ext>
                </a:extLst>
              </p14:cNvPr>
              <p14:cNvContentPartPr/>
              <p14:nvPr/>
            </p14:nvContentPartPr>
            <p14:xfrm>
              <a:off x="4330080" y="2594875"/>
              <a:ext cx="46440" cy="50400"/>
            </p14:xfrm>
          </p:contentPart>
        </mc:Choice>
        <mc:Fallback xmlns="">
          <p:pic>
            <p:nvPicPr>
              <p:cNvPr id="35" name="Ink 34">
                <a:extLst>
                  <a:ext uri="{FF2B5EF4-FFF2-40B4-BE49-F238E27FC236}">
                    <a16:creationId xmlns:a16="http://schemas.microsoft.com/office/drawing/2014/main" id="{5CC294D2-82CF-98BD-9D87-EBEE806C907D}"/>
                  </a:ext>
                </a:extLst>
              </p:cNvPr>
              <p:cNvPicPr/>
              <p:nvPr/>
            </p:nvPicPr>
            <p:blipFill>
              <a:blip r:embed="rId19"/>
              <a:stretch>
                <a:fillRect/>
              </a:stretch>
            </p:blipFill>
            <p:spPr>
              <a:xfrm>
                <a:off x="4309560" y="2574207"/>
                <a:ext cx="87120" cy="9137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9">
                <a:extLst>
                  <a:ext uri="{FF2B5EF4-FFF2-40B4-BE49-F238E27FC236}">
                    <a16:creationId xmlns:a16="http://schemas.microsoft.com/office/drawing/2014/main" id="{75C3CA31-3C28-3294-5C56-55E1D709FCEE}"/>
                  </a:ext>
                </a:extLst>
              </p14:cNvPr>
              <p14:cNvContentPartPr/>
              <p14:nvPr/>
            </p14:nvContentPartPr>
            <p14:xfrm>
              <a:off x="2829240" y="3623755"/>
              <a:ext cx="50400" cy="61920"/>
            </p14:xfrm>
          </p:contentPart>
        </mc:Choice>
        <mc:Fallback xmlns="">
          <p:pic>
            <p:nvPicPr>
              <p:cNvPr id="39" name="Ink 39">
                <a:extLst>
                  <a:ext uri="{FF2B5EF4-FFF2-40B4-BE49-F238E27FC236}">
                    <a16:creationId xmlns:a16="http://schemas.microsoft.com/office/drawing/2014/main" id="{75C3CA31-3C28-3294-5C56-55E1D709FCEE}"/>
                  </a:ext>
                </a:extLst>
              </p:cNvPr>
              <p:cNvPicPr/>
              <p:nvPr/>
            </p:nvPicPr>
            <p:blipFill>
              <a:blip r:embed="rId21"/>
              <a:stretch>
                <a:fillRect/>
              </a:stretch>
            </p:blipFill>
            <p:spPr>
              <a:xfrm>
                <a:off x="2808720" y="3603115"/>
                <a:ext cx="91080" cy="10283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4">
                <a:extLst>
                  <a:ext uri="{FF2B5EF4-FFF2-40B4-BE49-F238E27FC236}">
                    <a16:creationId xmlns:a16="http://schemas.microsoft.com/office/drawing/2014/main" id="{FCB497EE-09FD-69F9-82DB-539EED59D283}"/>
                  </a:ext>
                </a:extLst>
              </p14:cNvPr>
              <p14:cNvContentPartPr/>
              <p14:nvPr/>
            </p14:nvContentPartPr>
            <p14:xfrm>
              <a:off x="3570480" y="3746515"/>
              <a:ext cx="88200" cy="69480"/>
            </p14:xfrm>
          </p:contentPart>
        </mc:Choice>
        <mc:Fallback xmlns="">
          <p:pic>
            <p:nvPicPr>
              <p:cNvPr id="44" name="Ink 44">
                <a:extLst>
                  <a:ext uri="{FF2B5EF4-FFF2-40B4-BE49-F238E27FC236}">
                    <a16:creationId xmlns:a16="http://schemas.microsoft.com/office/drawing/2014/main" id="{FCB497EE-09FD-69F9-82DB-539EED59D283}"/>
                  </a:ext>
                </a:extLst>
              </p:cNvPr>
              <p:cNvPicPr/>
              <p:nvPr/>
            </p:nvPicPr>
            <p:blipFill>
              <a:blip r:embed="rId23"/>
              <a:stretch>
                <a:fillRect/>
              </a:stretch>
            </p:blipFill>
            <p:spPr>
              <a:xfrm>
                <a:off x="3555000" y="3731035"/>
                <a:ext cx="118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EEB94165-EA8D-0257-F9A1-6B7867B7D816}"/>
                  </a:ext>
                </a:extLst>
              </p14:cNvPr>
              <p14:cNvContentPartPr/>
              <p14:nvPr/>
            </p14:nvContentPartPr>
            <p14:xfrm>
              <a:off x="8339809" y="4302379"/>
              <a:ext cx="50760" cy="55080"/>
            </p14:xfrm>
          </p:contentPart>
        </mc:Choice>
        <mc:Fallback xmlns="">
          <p:pic>
            <p:nvPicPr>
              <p:cNvPr id="45" name="Ink 44">
                <a:extLst>
                  <a:ext uri="{FF2B5EF4-FFF2-40B4-BE49-F238E27FC236}">
                    <a16:creationId xmlns:a16="http://schemas.microsoft.com/office/drawing/2014/main" id="{EEB94165-EA8D-0257-F9A1-6B7867B7D816}"/>
                  </a:ext>
                </a:extLst>
              </p:cNvPr>
              <p:cNvPicPr/>
              <p:nvPr/>
            </p:nvPicPr>
            <p:blipFill>
              <a:blip r:embed="rId25"/>
              <a:stretch>
                <a:fillRect/>
              </a:stretch>
            </p:blipFill>
            <p:spPr>
              <a:xfrm>
                <a:off x="8324329" y="4286899"/>
                <a:ext cx="81360" cy="85680"/>
              </a:xfrm>
              <a:prstGeom prst="rect">
                <a:avLst/>
              </a:prstGeom>
            </p:spPr>
          </p:pic>
        </mc:Fallback>
      </mc:AlternateContent>
      <p:sp>
        <p:nvSpPr>
          <p:cNvPr id="48" name="TextBox 47">
            <a:extLst>
              <a:ext uri="{FF2B5EF4-FFF2-40B4-BE49-F238E27FC236}">
                <a16:creationId xmlns:a16="http://schemas.microsoft.com/office/drawing/2014/main" id="{E1EBC9DF-583C-982D-8441-41FAC779C0C9}"/>
              </a:ext>
            </a:extLst>
          </p:cNvPr>
          <p:cNvSpPr txBox="1"/>
          <p:nvPr/>
        </p:nvSpPr>
        <p:spPr>
          <a:xfrm>
            <a:off x="6149216" y="1233966"/>
            <a:ext cx="2215973" cy="38054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cs typeface="Arial"/>
              </a:rPr>
              <a:t>Kinect v1 Camera</a:t>
            </a:r>
            <a:endParaRPr lang="en-US">
              <a:ea typeface="Calibri"/>
              <a:cs typeface="Calibri"/>
            </a:endParaRPr>
          </a:p>
        </p:txBody>
      </p:sp>
      <p:sp>
        <p:nvSpPr>
          <p:cNvPr id="50" name="TextBox 49">
            <a:extLst>
              <a:ext uri="{FF2B5EF4-FFF2-40B4-BE49-F238E27FC236}">
                <a16:creationId xmlns:a16="http://schemas.microsoft.com/office/drawing/2014/main" id="{7EBB3E02-E1B1-9EE0-86A4-F850F702671A}"/>
              </a:ext>
            </a:extLst>
          </p:cNvPr>
          <p:cNvSpPr txBox="1"/>
          <p:nvPr/>
        </p:nvSpPr>
        <p:spPr>
          <a:xfrm>
            <a:off x="4644678" y="5661137"/>
            <a:ext cx="300165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ea typeface="Calibri"/>
                <a:cs typeface="Arial"/>
              </a:rPr>
              <a:t>NVIDIA Jetson Nano</a:t>
            </a:r>
            <a:endParaRPr lang="en-US">
              <a:ea typeface="Calibri"/>
              <a:cs typeface="Calibri"/>
            </a:endParaRPr>
          </a:p>
        </p:txBody>
      </p:sp>
      <p:sp>
        <p:nvSpPr>
          <p:cNvPr id="52" name="TextBox 51">
            <a:extLst>
              <a:ext uri="{FF2B5EF4-FFF2-40B4-BE49-F238E27FC236}">
                <a16:creationId xmlns:a16="http://schemas.microsoft.com/office/drawing/2014/main" id="{C84B2988-FE4F-23AD-0E84-616AD990E980}"/>
              </a:ext>
            </a:extLst>
          </p:cNvPr>
          <p:cNvSpPr txBox="1"/>
          <p:nvPr/>
        </p:nvSpPr>
        <p:spPr>
          <a:xfrm>
            <a:off x="4675423" y="6024527"/>
            <a:ext cx="2215973" cy="38054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ea typeface="Calibri"/>
                <a:cs typeface="Arial"/>
              </a:rPr>
              <a:t>L298N Driver</a:t>
            </a:r>
            <a:endParaRPr lang="en-US">
              <a:ea typeface="Calibri"/>
              <a:cs typeface="Calibri"/>
            </a:endParaRPr>
          </a:p>
        </p:txBody>
      </p:sp>
    </p:spTree>
    <p:extLst>
      <p:ext uri="{BB962C8B-B14F-4D97-AF65-F5344CB8AC3E}">
        <p14:creationId xmlns:p14="http://schemas.microsoft.com/office/powerpoint/2010/main" val="1930475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D6FF51-2962-069E-C826-DCC032AA002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68F9CC5C-1C2F-4FB1-13D8-70DABB9EFC4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9" name="Subtitle 2">
            <a:extLst>
              <a:ext uri="{FF2B5EF4-FFF2-40B4-BE49-F238E27FC236}">
                <a16:creationId xmlns:a16="http://schemas.microsoft.com/office/drawing/2014/main" id="{92427B4C-2378-1D20-8AA8-517AB50F50C5}"/>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11" name="TextBox 10">
            <a:extLst>
              <a:ext uri="{FF2B5EF4-FFF2-40B4-BE49-F238E27FC236}">
                <a16:creationId xmlns:a16="http://schemas.microsoft.com/office/drawing/2014/main" id="{E3DB33E5-7A75-B0BD-DCBD-09698BD5084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3" name="TextBox 12">
            <a:extLst>
              <a:ext uri="{FF2B5EF4-FFF2-40B4-BE49-F238E27FC236}">
                <a16:creationId xmlns:a16="http://schemas.microsoft.com/office/drawing/2014/main" id="{44E8DFF2-C038-1091-7014-48862221712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15" name="Table 14">
            <a:extLst>
              <a:ext uri="{FF2B5EF4-FFF2-40B4-BE49-F238E27FC236}">
                <a16:creationId xmlns:a16="http://schemas.microsoft.com/office/drawing/2014/main" id="{3D193660-4FE3-3651-A6A3-58D5FFD7A05F}"/>
              </a:ext>
            </a:extLst>
          </p:cNvPr>
          <p:cNvGraphicFramePr>
            <a:graphicFrameLocks noGrp="1"/>
          </p:cNvGraphicFramePr>
          <p:nvPr>
            <p:extLst>
              <p:ext uri="{D42A27DB-BD31-4B8C-83A1-F6EECF244321}">
                <p14:modId xmlns:p14="http://schemas.microsoft.com/office/powerpoint/2010/main" val="439320899"/>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MPU-6050</a:t>
                      </a: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6 Axis motion tracking</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705020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2AE82E-949C-E09B-111D-282618EB321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BB251DE9-0B6F-84CD-940A-AA16FA621D6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9" name="Subtitle 2">
            <a:extLst>
              <a:ext uri="{FF2B5EF4-FFF2-40B4-BE49-F238E27FC236}">
                <a16:creationId xmlns:a16="http://schemas.microsoft.com/office/drawing/2014/main" id="{1911967B-7C61-3CE1-1ED5-C1E663CDFE89}"/>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11" name="TextBox 10">
            <a:extLst>
              <a:ext uri="{FF2B5EF4-FFF2-40B4-BE49-F238E27FC236}">
                <a16:creationId xmlns:a16="http://schemas.microsoft.com/office/drawing/2014/main" id="{25DC5248-80DC-D0A3-AB5A-42CA0CF30EA2}"/>
              </a:ext>
            </a:extLst>
          </p:cNvPr>
          <p:cNvSpPr txBox="1"/>
          <p:nvPr/>
        </p:nvSpPr>
        <p:spPr>
          <a:xfrm>
            <a:off x="946470" y="1847926"/>
            <a:ext cx="514741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Optimised bot movement.</a:t>
            </a:r>
          </a:p>
          <a:p>
            <a:pPr marL="285750" indent="-285750" algn="just">
              <a:buFont typeface="Arial"/>
              <a:buChar char="•"/>
            </a:pPr>
            <a:r>
              <a:rPr lang="en-IN">
                <a:latin typeface="Arial"/>
                <a:cs typeface="Arial"/>
              </a:rPr>
              <a:t>Performed hardware test in testing space</a:t>
            </a:r>
          </a:p>
          <a:p>
            <a:pPr marL="285750" indent="-285750" algn="just">
              <a:buFont typeface="Arial"/>
              <a:buChar char="•"/>
            </a:pPr>
            <a:r>
              <a:rPr lang="en-IN">
                <a:latin typeface="Arial"/>
                <a:cs typeface="Arial"/>
              </a:rPr>
              <a:t>Set up web app for passing information regarding action chosen in each step.</a:t>
            </a:r>
          </a:p>
          <a:p>
            <a:pPr marL="285750" indent="-285750" algn="just">
              <a:buFont typeface="Arial"/>
              <a:buChar char="•"/>
            </a:pPr>
            <a:r>
              <a:rPr lang="en-IN">
                <a:latin typeface="Arial"/>
                <a:cs typeface="Arial"/>
              </a:rPr>
              <a:t>Performed 2D space mapping in testing space successfully.</a:t>
            </a:r>
          </a:p>
          <a:p>
            <a:pPr marL="285750" indent="-285750" algn="just">
              <a:buFont typeface="Arial"/>
              <a:buChar char="•"/>
            </a:pPr>
            <a:r>
              <a:rPr lang="en-IN">
                <a:latin typeface="Arial"/>
                <a:cs typeface="Arial"/>
              </a:rPr>
              <a:t>Ran 10 episodes on 3x3 space and determined the optimal path.</a:t>
            </a:r>
          </a:p>
          <a:p>
            <a:pPr marL="285750" indent="-285750" algn="just">
              <a:buFont typeface="Arial"/>
              <a:buChar char="•"/>
            </a:pPr>
            <a:endParaRPr lang="en-IN">
              <a:latin typeface="Arial"/>
              <a:cs typeface="Arial"/>
            </a:endParaRPr>
          </a:p>
        </p:txBody>
      </p:sp>
      <p:sp>
        <p:nvSpPr>
          <p:cNvPr id="15" name="TextBox 14">
            <a:extLst>
              <a:ext uri="{FF2B5EF4-FFF2-40B4-BE49-F238E27FC236}">
                <a16:creationId xmlns:a16="http://schemas.microsoft.com/office/drawing/2014/main" id="{42628881-170D-B940-98FA-DB23069755DD}"/>
              </a:ext>
            </a:extLst>
          </p:cNvPr>
          <p:cNvSpPr txBox="1"/>
          <p:nvPr/>
        </p:nvSpPr>
        <p:spPr>
          <a:xfrm>
            <a:off x="3049258" y="3248106"/>
            <a:ext cx="6098514" cy="369332"/>
          </a:xfrm>
          <a:prstGeom prst="rect">
            <a:avLst/>
          </a:prstGeom>
          <a:noFill/>
        </p:spPr>
        <p:txBody>
          <a:bodyPr wrap="square">
            <a:spAutoFit/>
          </a:bodyPr>
          <a:lstStyle/>
          <a:p>
            <a:endParaRPr lang="en-US"/>
          </a:p>
        </p:txBody>
      </p:sp>
      <p:sp>
        <p:nvSpPr>
          <p:cNvPr id="19" name="TextBox 18">
            <a:extLst>
              <a:ext uri="{FF2B5EF4-FFF2-40B4-BE49-F238E27FC236}">
                <a16:creationId xmlns:a16="http://schemas.microsoft.com/office/drawing/2014/main" id="{92527575-14DB-EAC2-4F85-32E934439502}"/>
              </a:ext>
            </a:extLst>
          </p:cNvPr>
          <p:cNvSpPr txBox="1"/>
          <p:nvPr/>
        </p:nvSpPr>
        <p:spPr>
          <a:xfrm>
            <a:off x="3049258" y="3248106"/>
            <a:ext cx="6098514" cy="369332"/>
          </a:xfrm>
          <a:prstGeom prst="rect">
            <a:avLst/>
          </a:prstGeom>
          <a:noFill/>
        </p:spPr>
        <p:txBody>
          <a:bodyPr wrap="square">
            <a:spAutoFit/>
          </a:bodyPr>
          <a:lstStyle/>
          <a:p>
            <a:endParaRPr lang="en-US"/>
          </a:p>
        </p:txBody>
      </p:sp>
      <p:sp>
        <p:nvSpPr>
          <p:cNvPr id="21" name="TextBox 20">
            <a:extLst>
              <a:ext uri="{FF2B5EF4-FFF2-40B4-BE49-F238E27FC236}">
                <a16:creationId xmlns:a16="http://schemas.microsoft.com/office/drawing/2014/main" id="{66221E14-BA2F-78E3-3EAC-C3D9CBF84697}"/>
              </a:ext>
            </a:extLst>
          </p:cNvPr>
          <p:cNvSpPr txBox="1"/>
          <p:nvPr/>
        </p:nvSpPr>
        <p:spPr>
          <a:xfrm>
            <a:off x="6286127" y="1009831"/>
            <a:ext cx="6098514" cy="369332"/>
          </a:xfrm>
          <a:prstGeom prst="rect">
            <a:avLst/>
          </a:prstGeom>
          <a:noFill/>
        </p:spPr>
        <p:txBody>
          <a:bodyPr wrap="square">
            <a:spAutoFit/>
          </a:bodyPr>
          <a:lstStyle/>
          <a:p>
            <a:endParaRPr lang="en-US"/>
          </a:p>
        </p:txBody>
      </p:sp>
      <p:pic>
        <p:nvPicPr>
          <p:cNvPr id="2" name="Picture 2">
            <a:extLst>
              <a:ext uri="{FF2B5EF4-FFF2-40B4-BE49-F238E27FC236}">
                <a16:creationId xmlns:a16="http://schemas.microsoft.com/office/drawing/2014/main" id="{59212697-3153-9561-0101-F0F95875D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915" y="791381"/>
            <a:ext cx="3251636" cy="2374840"/>
          </a:xfrm>
          <a:prstGeom prst="rect">
            <a:avLst/>
          </a:prstGeom>
        </p:spPr>
      </p:pic>
      <p:pic>
        <p:nvPicPr>
          <p:cNvPr id="3" name="Picture 5" descr="Text&#10;&#10;Description automatically generated">
            <a:extLst>
              <a:ext uri="{FF2B5EF4-FFF2-40B4-BE49-F238E27FC236}">
                <a16:creationId xmlns:a16="http://schemas.microsoft.com/office/drawing/2014/main" id="{87F65D2B-F96B-FA2E-26DA-689B051469A1}"/>
              </a:ext>
            </a:extLst>
          </p:cNvPr>
          <p:cNvPicPr>
            <a:picLocks noChangeAspect="1"/>
          </p:cNvPicPr>
          <p:nvPr/>
        </p:nvPicPr>
        <p:blipFill>
          <a:blip r:embed="rId3"/>
          <a:stretch>
            <a:fillRect/>
          </a:stretch>
        </p:blipFill>
        <p:spPr>
          <a:xfrm>
            <a:off x="4352691" y="4412356"/>
            <a:ext cx="2718419" cy="1645044"/>
          </a:xfrm>
          <a:prstGeom prst="rect">
            <a:avLst/>
          </a:prstGeom>
        </p:spPr>
      </p:pic>
      <p:pic>
        <p:nvPicPr>
          <p:cNvPr id="6" name="Picture 7" descr="A picture containing text, monitor&#10;&#10;Description automatically generated">
            <a:extLst>
              <a:ext uri="{FF2B5EF4-FFF2-40B4-BE49-F238E27FC236}">
                <a16:creationId xmlns:a16="http://schemas.microsoft.com/office/drawing/2014/main" id="{455E6B43-D6F9-C78D-27F8-091BE2DF597D}"/>
              </a:ext>
            </a:extLst>
          </p:cNvPr>
          <p:cNvPicPr>
            <a:picLocks noChangeAspect="1"/>
          </p:cNvPicPr>
          <p:nvPr/>
        </p:nvPicPr>
        <p:blipFill>
          <a:blip r:embed="rId4"/>
          <a:stretch>
            <a:fillRect/>
          </a:stretch>
        </p:blipFill>
        <p:spPr>
          <a:xfrm>
            <a:off x="1812693" y="4477861"/>
            <a:ext cx="1380273" cy="1625548"/>
          </a:xfrm>
          <a:prstGeom prst="rect">
            <a:avLst/>
          </a:prstGeom>
        </p:spPr>
      </p:pic>
      <p:pic>
        <p:nvPicPr>
          <p:cNvPr id="4" name="Picture 9" descr="Text&#10;&#10;Description automatically generated">
            <a:extLst>
              <a:ext uri="{FF2B5EF4-FFF2-40B4-BE49-F238E27FC236}">
                <a16:creationId xmlns:a16="http://schemas.microsoft.com/office/drawing/2014/main" id="{FAC83791-FC9B-0109-4DAA-283C9DB389CB}"/>
              </a:ext>
            </a:extLst>
          </p:cNvPr>
          <p:cNvPicPr>
            <a:picLocks noChangeAspect="1"/>
          </p:cNvPicPr>
          <p:nvPr/>
        </p:nvPicPr>
        <p:blipFill>
          <a:blip r:embed="rId5"/>
          <a:stretch>
            <a:fillRect/>
          </a:stretch>
        </p:blipFill>
        <p:spPr>
          <a:xfrm>
            <a:off x="8063571" y="3429247"/>
            <a:ext cx="3139687" cy="2638627"/>
          </a:xfrm>
          <a:prstGeom prst="rect">
            <a:avLst/>
          </a:prstGeom>
        </p:spPr>
      </p:pic>
    </p:spTree>
    <p:extLst>
      <p:ext uri="{BB962C8B-B14F-4D97-AF65-F5344CB8AC3E}">
        <p14:creationId xmlns:p14="http://schemas.microsoft.com/office/powerpoint/2010/main" val="224672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2E7F50-6B02-EA6D-23FC-C2E94E2AB68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880CBBB-3D7C-03D7-0648-16811BCCF08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5AE95DB6-9F97-A754-A3FF-695219DA3706}"/>
              </a:ext>
            </a:extLst>
          </p:cNvPr>
          <p:cNvSpPr txBox="1">
            <a:spLocks/>
          </p:cNvSpPr>
          <p:nvPr/>
        </p:nvSpPr>
        <p:spPr>
          <a:xfrm>
            <a:off x="946470" y="898912"/>
            <a:ext cx="4845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10" name="Table 9">
            <a:extLst>
              <a:ext uri="{FF2B5EF4-FFF2-40B4-BE49-F238E27FC236}">
                <a16:creationId xmlns:a16="http://schemas.microsoft.com/office/drawing/2014/main" id="{987BEC96-FA27-414C-ABA8-C9DD6FC0FDEB}"/>
              </a:ext>
            </a:extLst>
          </p:cNvPr>
          <p:cNvGraphicFramePr>
            <a:graphicFrameLocks noGrp="1"/>
          </p:cNvGraphicFramePr>
          <p:nvPr>
            <p:extLst>
              <p:ext uri="{D42A27DB-BD31-4B8C-83A1-F6EECF244321}">
                <p14:modId xmlns:p14="http://schemas.microsoft.com/office/powerpoint/2010/main" val="3934166877"/>
              </p:ext>
            </p:extLst>
          </p:nvPr>
        </p:nvGraphicFramePr>
        <p:xfrm>
          <a:off x="941387" y="1691640"/>
          <a:ext cx="10366654" cy="4417995"/>
        </p:xfrm>
        <a:graphic>
          <a:graphicData uri="http://schemas.openxmlformats.org/drawingml/2006/table">
            <a:tbl>
              <a:tblPr firstRow="1" bandRow="1">
                <a:tableStyleId>{5940675A-B579-460E-94D1-54222C63F5DA}</a:tableStyleId>
              </a:tblPr>
              <a:tblGrid>
                <a:gridCol w="1840831">
                  <a:extLst>
                    <a:ext uri="{9D8B030D-6E8A-4147-A177-3AD203B41FA5}">
                      <a16:colId xmlns:a16="http://schemas.microsoft.com/office/drawing/2014/main" val="855249111"/>
                    </a:ext>
                  </a:extLst>
                </a:gridCol>
                <a:gridCol w="1892858">
                  <a:extLst>
                    <a:ext uri="{9D8B030D-6E8A-4147-A177-3AD203B41FA5}">
                      <a16:colId xmlns:a16="http://schemas.microsoft.com/office/drawing/2014/main" val="1902986330"/>
                    </a:ext>
                  </a:extLst>
                </a:gridCol>
                <a:gridCol w="1775460">
                  <a:extLst>
                    <a:ext uri="{9D8B030D-6E8A-4147-A177-3AD203B41FA5}">
                      <a16:colId xmlns:a16="http://schemas.microsoft.com/office/drawing/2014/main" val="3601019445"/>
                    </a:ext>
                  </a:extLst>
                </a:gridCol>
                <a:gridCol w="1809947">
                  <a:extLst>
                    <a:ext uri="{9D8B030D-6E8A-4147-A177-3AD203B41FA5}">
                      <a16:colId xmlns:a16="http://schemas.microsoft.com/office/drawing/2014/main" val="3656980341"/>
                    </a:ext>
                  </a:extLst>
                </a:gridCol>
                <a:gridCol w="3047558">
                  <a:extLst>
                    <a:ext uri="{9D8B030D-6E8A-4147-A177-3AD203B41FA5}">
                      <a16:colId xmlns:a16="http://schemas.microsoft.com/office/drawing/2014/main" val="4095063591"/>
                    </a:ext>
                  </a:extLst>
                </a:gridCol>
              </a:tblGrid>
              <a:tr h="460900">
                <a:tc>
                  <a:txBody>
                    <a:bodyPr/>
                    <a:lstStyle/>
                    <a:p>
                      <a:pPr fontAlgn="base"/>
                      <a:r>
                        <a:rPr lang="en-US" sz="1800">
                          <a:effectLst/>
                        </a:rPr>
                        <a:t>AUTHOR NAME​</a:t>
                      </a:r>
                      <a:endParaRPr lang="en-US">
                        <a:effectLst/>
                      </a:endParaRPr>
                    </a:p>
                  </a:txBody>
                  <a:tcPr/>
                </a:tc>
                <a:tc>
                  <a:txBody>
                    <a:bodyPr/>
                    <a:lstStyle/>
                    <a:p>
                      <a:pPr fontAlgn="base"/>
                      <a:r>
                        <a:rPr lang="en-US" sz="1800">
                          <a:effectLst/>
                        </a:rPr>
                        <a:t>TITLE​</a:t>
                      </a:r>
                      <a:endParaRPr lang="en-US">
                        <a:effectLst/>
                      </a:endParaRPr>
                    </a:p>
                  </a:txBody>
                  <a:tcPr/>
                </a:tc>
                <a:tc>
                  <a:txBody>
                    <a:bodyPr/>
                    <a:lstStyle/>
                    <a:p>
                      <a:pPr fontAlgn="base"/>
                      <a:r>
                        <a:rPr lang="en-US" sz="1800">
                          <a:effectLst/>
                        </a:rPr>
                        <a:t>YEAR OF PUBLICATION​</a:t>
                      </a:r>
                      <a:endParaRPr lang="en-US">
                        <a:effectLst/>
                      </a:endParaRPr>
                    </a:p>
                  </a:txBody>
                  <a:tcPr/>
                </a:tc>
                <a:tc>
                  <a:txBody>
                    <a:bodyPr/>
                    <a:lstStyle/>
                    <a:p>
                      <a:pPr fontAlgn="base"/>
                      <a:r>
                        <a:rPr lang="en-US" sz="1800">
                          <a:effectLst/>
                        </a:rPr>
                        <a:t>JOURNAL​</a:t>
                      </a:r>
                      <a:endParaRPr lang="en-US">
                        <a:effectLst/>
                      </a:endParaRPr>
                    </a:p>
                  </a:txBody>
                  <a:tcPr/>
                </a:tc>
                <a:tc>
                  <a:txBody>
                    <a:bodyPr/>
                    <a:lstStyle/>
                    <a:p>
                      <a:pPr fontAlgn="base"/>
                      <a:r>
                        <a:rPr lang="en-US" sz="1800">
                          <a:effectLst/>
                        </a:rPr>
                        <a:t>DESCRIPTION​</a:t>
                      </a:r>
                      <a:endParaRPr lang="en-US">
                        <a:effectLst/>
                      </a:endParaRPr>
                    </a:p>
                  </a:txBody>
                  <a:tcPr/>
                </a:tc>
                <a:extLst>
                  <a:ext uri="{0D108BD9-81ED-4DB2-BD59-A6C34878D82A}">
                    <a16:rowId xmlns:a16="http://schemas.microsoft.com/office/drawing/2014/main" val="1784869980"/>
                  </a:ext>
                </a:extLst>
              </a:tr>
              <a:tr h="3777915">
                <a:tc>
                  <a:txBody>
                    <a:bodyPr/>
                    <a:lstStyle/>
                    <a:p>
                      <a:pPr lvl="0">
                        <a:buNone/>
                      </a:pPr>
                      <a:r>
                        <a:rPr lang="en-US" sz="1800" b="0" i="0" u="none" strike="noStrike" noProof="0" err="1">
                          <a:effectLst/>
                        </a:rPr>
                        <a:t>Qingbiao</a:t>
                      </a:r>
                      <a:r>
                        <a:rPr lang="en-US" sz="1800" b="0" i="0" u="none" strike="noStrike" noProof="0">
                          <a:effectLst/>
                        </a:rPr>
                        <a:t> Li , Fernando Gama , Alejandro Ribeiro , Amanda Prorok</a:t>
                      </a:r>
                      <a:endParaRPr lang="en-US"/>
                    </a:p>
                  </a:txBody>
                  <a:tcPr/>
                </a:tc>
                <a:tc>
                  <a:txBody>
                    <a:bodyPr/>
                    <a:lstStyle/>
                    <a:p>
                      <a:pPr lvl="0">
                        <a:buNone/>
                      </a:pPr>
                      <a:r>
                        <a:rPr lang="en-US" sz="1800" b="0" i="0" u="none" strike="noStrike" noProof="0">
                          <a:effectLst/>
                        </a:rPr>
                        <a:t>Graph Neural Networks for Decentralized Multi-Robot Path Planning</a:t>
                      </a:r>
                      <a:endParaRPr lang="en-US"/>
                    </a:p>
                    <a:p>
                      <a:pPr fontAlgn="base"/>
                      <a:r>
                        <a:rPr lang="en-US" sz="1800">
                          <a:effectLst/>
                        </a:rPr>
                        <a:t>​</a:t>
                      </a:r>
                      <a:endParaRPr lang="en-US">
                        <a:effectLst/>
                      </a:endParaRPr>
                    </a:p>
                  </a:txBody>
                  <a:tcPr/>
                </a:tc>
                <a:tc>
                  <a:txBody>
                    <a:bodyPr/>
                    <a:lstStyle/>
                    <a:p>
                      <a:pPr lvl="0">
                        <a:buNone/>
                      </a:pPr>
                      <a:r>
                        <a:rPr lang="en-US" sz="1800" b="0" i="0" u="none" strike="noStrike" noProof="0">
                          <a:effectLst/>
                          <a:latin typeface="Calibri"/>
                        </a:rPr>
                        <a:t>2020</a:t>
                      </a:r>
                      <a:endParaRPr lang="en-US"/>
                    </a:p>
                  </a:txBody>
                  <a:tcPr/>
                </a:tc>
                <a:tc>
                  <a:txBody>
                    <a:bodyPr/>
                    <a:lstStyle/>
                    <a:p>
                      <a:pPr lvl="0">
                        <a:buNone/>
                      </a:pPr>
                      <a:r>
                        <a:rPr lang="en-US" sz="1800" b="0" i="0" u="none" strike="noStrike" noProof="0">
                          <a:effectLst/>
                        </a:rPr>
                        <a:t>IEEE/RSJ International Conference on Intelligent Robots and Systems </a:t>
                      </a:r>
                      <a:endParaRPr lang="en-US"/>
                    </a:p>
                  </a:txBody>
                  <a:tcPr/>
                </a:tc>
                <a:tc>
                  <a:txBody>
                    <a:bodyPr/>
                    <a:lstStyle/>
                    <a:p>
                      <a:pPr marL="285750" lvl="0" indent="-285750" algn="l" fontAlgn="auto">
                        <a:lnSpc>
                          <a:spcPct val="100000"/>
                        </a:lnSpc>
                        <a:spcBef>
                          <a:spcPts val="0"/>
                        </a:spcBef>
                        <a:spcAft>
                          <a:spcPts val="0"/>
                        </a:spcAft>
                        <a:buFont typeface="Arial"/>
                        <a:buChar char="•"/>
                      </a:pPr>
                      <a:r>
                        <a:rPr lang="en-US" sz="1800">
                          <a:effectLst/>
                        </a:rPr>
                        <a:t>​</a:t>
                      </a:r>
                      <a:r>
                        <a:rPr lang="en-US" sz="1800" b="0" i="0" u="none" strike="noStrike" noProof="0">
                          <a:effectLst/>
                          <a:latin typeface="Calibri"/>
                        </a:rPr>
                        <a:t>This  paper proposed a convolutional neural network (CNN) that extracts adequate features from local observations.</a:t>
                      </a:r>
                      <a:endParaRPr lang="en-US"/>
                    </a:p>
                    <a:p>
                      <a:pPr marL="285750" lvl="0" indent="-285750" algn="l">
                        <a:lnSpc>
                          <a:spcPct val="100000"/>
                        </a:lnSpc>
                        <a:spcBef>
                          <a:spcPts val="0"/>
                        </a:spcBef>
                        <a:spcAft>
                          <a:spcPts val="0"/>
                        </a:spcAft>
                        <a:buFont typeface="Arial"/>
                        <a:buChar char="•"/>
                      </a:pPr>
                      <a:r>
                        <a:rPr lang="en-US" sz="1800" b="0" i="0" u="none" strike="noStrike" noProof="0">
                          <a:effectLst/>
                          <a:latin typeface="Calibri"/>
                        </a:rPr>
                        <a:t>A graph neural network (GNN) that communicates these features among robots.</a:t>
                      </a:r>
                      <a:endParaRPr lang="en-US"/>
                    </a:p>
                    <a:p>
                      <a:pPr marL="285750" lvl="0" indent="-285750">
                        <a:buFont typeface="Arial"/>
                        <a:buChar char="•"/>
                      </a:pPr>
                      <a:r>
                        <a:rPr lang="en-US" sz="1800" b="0" i="0" u="none" strike="noStrike" noProof="0">
                          <a:effectLst/>
                          <a:latin typeface="Calibri"/>
                        </a:rPr>
                        <a:t>Model is trained to  imitate an expert algorithm and evaluate the  method in simulations</a:t>
                      </a:r>
                      <a:endParaRPr lang="en-US" sz="1800">
                        <a:effectLst/>
                      </a:endParaRPr>
                    </a:p>
                  </a:txBody>
                  <a:tcPr/>
                </a:tc>
                <a:extLst>
                  <a:ext uri="{0D108BD9-81ED-4DB2-BD59-A6C34878D82A}">
                    <a16:rowId xmlns:a16="http://schemas.microsoft.com/office/drawing/2014/main" val="2196657780"/>
                  </a:ext>
                </a:extLst>
              </a:tr>
            </a:tbl>
          </a:graphicData>
        </a:graphic>
      </p:graphicFrame>
    </p:spTree>
    <p:extLst>
      <p:ext uri="{BB962C8B-B14F-4D97-AF65-F5344CB8AC3E}">
        <p14:creationId xmlns:p14="http://schemas.microsoft.com/office/powerpoint/2010/main" val="1082309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978128-69A5-A0B4-8CAA-177496A46A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301E3524-4948-2976-C3D1-D0BFE2F4816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7" name="Subtitle 2">
            <a:extLst>
              <a:ext uri="{FF2B5EF4-FFF2-40B4-BE49-F238E27FC236}">
                <a16:creationId xmlns:a16="http://schemas.microsoft.com/office/drawing/2014/main" id="{F3359AB1-769B-173E-5B68-D1CADE4A0E0C}"/>
              </a:ext>
            </a:extLst>
          </p:cNvPr>
          <p:cNvSpPr txBox="1">
            <a:spLocks/>
          </p:cNvSpPr>
          <p:nvPr/>
        </p:nvSpPr>
        <p:spPr>
          <a:xfrm>
            <a:off x="946470" y="898912"/>
            <a:ext cx="811891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CODE / DEMO – OBSTACLE DETECTION</a:t>
            </a:r>
            <a:endParaRPr lang="en-US"/>
          </a:p>
        </p:txBody>
      </p:sp>
      <p:pic>
        <p:nvPicPr>
          <p:cNvPr id="2" name="Picture 3" descr="Text&#10;&#10;Description automatically generated">
            <a:extLst>
              <a:ext uri="{FF2B5EF4-FFF2-40B4-BE49-F238E27FC236}">
                <a16:creationId xmlns:a16="http://schemas.microsoft.com/office/drawing/2014/main" id="{80CC6207-E867-C676-778E-28BF360C918E}"/>
              </a:ext>
            </a:extLst>
          </p:cNvPr>
          <p:cNvPicPr>
            <a:picLocks noChangeAspect="1"/>
          </p:cNvPicPr>
          <p:nvPr/>
        </p:nvPicPr>
        <p:blipFill>
          <a:blip r:embed="rId2"/>
          <a:stretch>
            <a:fillRect/>
          </a:stretch>
        </p:blipFill>
        <p:spPr>
          <a:xfrm>
            <a:off x="945376" y="1639682"/>
            <a:ext cx="4515004" cy="4402588"/>
          </a:xfrm>
          <a:prstGeom prst="rect">
            <a:avLst/>
          </a:prstGeom>
        </p:spPr>
      </p:pic>
      <p:pic>
        <p:nvPicPr>
          <p:cNvPr id="4" name="Picture 5" descr="Text&#10;&#10;Description automatically generated">
            <a:extLst>
              <a:ext uri="{FF2B5EF4-FFF2-40B4-BE49-F238E27FC236}">
                <a16:creationId xmlns:a16="http://schemas.microsoft.com/office/drawing/2014/main" id="{7E52F0C9-B462-CF6D-5067-D0443E86B3A4}"/>
              </a:ext>
            </a:extLst>
          </p:cNvPr>
          <p:cNvPicPr>
            <a:picLocks noChangeAspect="1"/>
          </p:cNvPicPr>
          <p:nvPr/>
        </p:nvPicPr>
        <p:blipFill>
          <a:blip r:embed="rId3"/>
          <a:stretch>
            <a:fillRect/>
          </a:stretch>
        </p:blipFill>
        <p:spPr>
          <a:xfrm>
            <a:off x="5653668" y="1638001"/>
            <a:ext cx="5438078" cy="645509"/>
          </a:xfrm>
          <a:prstGeom prst="rect">
            <a:avLst/>
          </a:prstGeom>
        </p:spPr>
      </p:pic>
      <p:sp>
        <p:nvSpPr>
          <p:cNvPr id="6" name="TextBox 5">
            <a:extLst>
              <a:ext uri="{FF2B5EF4-FFF2-40B4-BE49-F238E27FC236}">
                <a16:creationId xmlns:a16="http://schemas.microsoft.com/office/drawing/2014/main" id="{579A96B1-8B90-9765-A586-1C0C655A2D38}"/>
              </a:ext>
            </a:extLst>
          </p:cNvPr>
          <p:cNvSpPr txBox="1"/>
          <p:nvPr/>
        </p:nvSpPr>
        <p:spPr>
          <a:xfrm>
            <a:off x="6068741" y="2710985"/>
            <a:ext cx="446544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a:latin typeface="Arial"/>
                <a:cs typeface="Arial"/>
              </a:rPr>
              <a:t>Libraries used:</a:t>
            </a:r>
            <a:endParaRPr lang="en-US">
              <a:latin typeface="Calibri" panose="020F0502020204030204"/>
              <a:cs typeface="Calibri" panose="020F0502020204030204"/>
            </a:endParaRPr>
          </a:p>
          <a:p>
            <a:pPr algn="just"/>
            <a:endParaRPr lang="en-IN">
              <a:latin typeface="Arial"/>
              <a:cs typeface="Arial"/>
            </a:endParaRPr>
          </a:p>
          <a:p>
            <a:pPr marL="285750" indent="-285750" algn="just">
              <a:buFont typeface="Arial"/>
              <a:buChar char="•"/>
            </a:pPr>
            <a:r>
              <a:rPr lang="en-IN" err="1">
                <a:latin typeface="Arial"/>
                <a:cs typeface="Arial"/>
              </a:rPr>
              <a:t>Freenect</a:t>
            </a:r>
            <a:endParaRPr lang="en-IN">
              <a:latin typeface="Arial"/>
              <a:cs typeface="Arial"/>
            </a:endParaRPr>
          </a:p>
          <a:p>
            <a:pPr marL="285750" indent="-285750" algn="just">
              <a:buFont typeface="Arial"/>
              <a:buChar char="•"/>
            </a:pPr>
            <a:r>
              <a:rPr lang="en-IN">
                <a:latin typeface="Arial"/>
                <a:cs typeface="Arial"/>
              </a:rPr>
              <a:t>OpenCV</a:t>
            </a:r>
          </a:p>
          <a:p>
            <a:pPr algn="just"/>
            <a:endParaRPr lang="en-IN">
              <a:latin typeface="Arial"/>
              <a:cs typeface="Arial"/>
            </a:endParaRPr>
          </a:p>
          <a:p>
            <a:pPr marL="285750" indent="-285750" algn="just">
              <a:buFont typeface="Arial"/>
              <a:buChar char="•"/>
            </a:pPr>
            <a:r>
              <a:rPr lang="en-IN" err="1">
                <a:latin typeface="Arial"/>
                <a:cs typeface="Arial"/>
              </a:rPr>
              <a:t>freenect.sync_get_depth</a:t>
            </a:r>
            <a:r>
              <a:rPr lang="en-IN">
                <a:latin typeface="Arial"/>
                <a:cs typeface="Arial"/>
              </a:rPr>
              <a:t>() - Function used to generate depth map</a:t>
            </a:r>
          </a:p>
          <a:p>
            <a:pPr marL="285750" indent="-285750" algn="just">
              <a:buFont typeface="Arial"/>
              <a:buChar char="•"/>
            </a:pPr>
            <a:endParaRPr lang="en-IN">
              <a:latin typeface="Arial"/>
              <a:cs typeface="Arial"/>
            </a:endParaRPr>
          </a:p>
          <a:p>
            <a:pPr marL="285750" indent="-285750" algn="just">
              <a:buFont typeface="Arial" panose="020B0604020202020204" pitchFamily="34" charset="0"/>
              <a:buChar char="•"/>
            </a:pPr>
            <a:endParaRPr lang="en-US">
              <a:latin typeface="Arial"/>
              <a:cs typeface="Arial"/>
            </a:endParaRPr>
          </a:p>
        </p:txBody>
      </p:sp>
    </p:spTree>
    <p:extLst>
      <p:ext uri="{BB962C8B-B14F-4D97-AF65-F5344CB8AC3E}">
        <p14:creationId xmlns:p14="http://schemas.microsoft.com/office/powerpoint/2010/main" val="29037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E51FE2-C818-3757-E5EB-FEA6F1C12AB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CE71DDC7-1D28-A48F-4B77-642FF06B832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7" name="Subtitle 2">
            <a:extLst>
              <a:ext uri="{FF2B5EF4-FFF2-40B4-BE49-F238E27FC236}">
                <a16:creationId xmlns:a16="http://schemas.microsoft.com/office/drawing/2014/main" id="{C418ED02-0821-D8FA-888F-B4D1F3961AFB}"/>
              </a:ext>
            </a:extLst>
          </p:cNvPr>
          <p:cNvSpPr txBox="1">
            <a:spLocks/>
          </p:cNvSpPr>
          <p:nvPr/>
        </p:nvSpPr>
        <p:spPr>
          <a:xfrm>
            <a:off x="946470" y="898912"/>
            <a:ext cx="887472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CODE / DEMO – CALIBRATED MOVEMENT</a:t>
            </a:r>
          </a:p>
          <a:p>
            <a:endParaRPr lang="en-IN" sz="3200" b="1">
              <a:latin typeface="Arial"/>
              <a:ea typeface="+mn-lt"/>
              <a:cs typeface="+mn-lt"/>
            </a:endParaRPr>
          </a:p>
        </p:txBody>
      </p:sp>
      <p:pic>
        <p:nvPicPr>
          <p:cNvPr id="6" name="Picture 7" descr="Text&#10;&#10;Description automatically generated">
            <a:extLst>
              <a:ext uri="{FF2B5EF4-FFF2-40B4-BE49-F238E27FC236}">
                <a16:creationId xmlns:a16="http://schemas.microsoft.com/office/drawing/2014/main" id="{74E18FFD-4880-0FCD-5A6D-1B8AF634D540}"/>
              </a:ext>
            </a:extLst>
          </p:cNvPr>
          <p:cNvPicPr>
            <a:picLocks noChangeAspect="1"/>
          </p:cNvPicPr>
          <p:nvPr/>
        </p:nvPicPr>
        <p:blipFill rotWithShape="1">
          <a:blip r:embed="rId2"/>
          <a:srcRect r="134" b="51715"/>
          <a:stretch/>
        </p:blipFill>
        <p:spPr>
          <a:xfrm>
            <a:off x="1341862" y="1688430"/>
            <a:ext cx="4626523" cy="2267167"/>
          </a:xfrm>
          <a:prstGeom prst="rect">
            <a:avLst/>
          </a:prstGeom>
        </p:spPr>
      </p:pic>
      <p:pic>
        <p:nvPicPr>
          <p:cNvPr id="10" name="Picture 10">
            <a:extLst>
              <a:ext uri="{FF2B5EF4-FFF2-40B4-BE49-F238E27FC236}">
                <a16:creationId xmlns:a16="http://schemas.microsoft.com/office/drawing/2014/main" id="{78448D28-5929-D20D-74FE-9DB9F0BE80D3}"/>
              </a:ext>
            </a:extLst>
          </p:cNvPr>
          <p:cNvPicPr>
            <a:picLocks noChangeAspect="1"/>
          </p:cNvPicPr>
          <p:nvPr/>
        </p:nvPicPr>
        <p:blipFill>
          <a:blip r:embed="rId3"/>
          <a:stretch>
            <a:fillRect/>
          </a:stretch>
        </p:blipFill>
        <p:spPr>
          <a:xfrm>
            <a:off x="1341863" y="4147955"/>
            <a:ext cx="2049346" cy="1969407"/>
          </a:xfrm>
          <a:prstGeom prst="rect">
            <a:avLst/>
          </a:prstGeom>
        </p:spPr>
      </p:pic>
      <p:pic>
        <p:nvPicPr>
          <p:cNvPr id="11" name="Picture 11">
            <a:extLst>
              <a:ext uri="{FF2B5EF4-FFF2-40B4-BE49-F238E27FC236}">
                <a16:creationId xmlns:a16="http://schemas.microsoft.com/office/drawing/2014/main" id="{7E8268CA-FEAD-473F-D059-7F7C85FD1176}"/>
              </a:ext>
            </a:extLst>
          </p:cNvPr>
          <p:cNvPicPr>
            <a:picLocks noChangeAspect="1"/>
          </p:cNvPicPr>
          <p:nvPr/>
        </p:nvPicPr>
        <p:blipFill>
          <a:blip r:embed="rId4"/>
          <a:stretch>
            <a:fillRect/>
          </a:stretch>
        </p:blipFill>
        <p:spPr>
          <a:xfrm>
            <a:off x="4290742" y="4147450"/>
            <a:ext cx="2743200" cy="1958026"/>
          </a:xfrm>
          <a:prstGeom prst="rect">
            <a:avLst/>
          </a:prstGeom>
        </p:spPr>
      </p:pic>
      <p:pic>
        <p:nvPicPr>
          <p:cNvPr id="12" name="Picture 12" descr="Text&#10;&#10;Description automatically generated">
            <a:extLst>
              <a:ext uri="{FF2B5EF4-FFF2-40B4-BE49-F238E27FC236}">
                <a16:creationId xmlns:a16="http://schemas.microsoft.com/office/drawing/2014/main" id="{DF5554EB-D176-D1E6-367A-84F0DD7106C6}"/>
              </a:ext>
            </a:extLst>
          </p:cNvPr>
          <p:cNvPicPr>
            <a:picLocks noChangeAspect="1"/>
          </p:cNvPicPr>
          <p:nvPr/>
        </p:nvPicPr>
        <p:blipFill>
          <a:blip r:embed="rId5"/>
          <a:stretch>
            <a:fillRect/>
          </a:stretch>
        </p:blipFill>
        <p:spPr>
          <a:xfrm>
            <a:off x="7890107" y="4145506"/>
            <a:ext cx="2966224" cy="1961915"/>
          </a:xfrm>
          <a:prstGeom prst="rect">
            <a:avLst/>
          </a:prstGeom>
        </p:spPr>
      </p:pic>
      <p:sp>
        <p:nvSpPr>
          <p:cNvPr id="13" name="TextBox 12">
            <a:extLst>
              <a:ext uri="{FF2B5EF4-FFF2-40B4-BE49-F238E27FC236}">
                <a16:creationId xmlns:a16="http://schemas.microsoft.com/office/drawing/2014/main" id="{33A70A11-6C93-CC71-48EE-3F8791E565D5}"/>
              </a:ext>
            </a:extLst>
          </p:cNvPr>
          <p:cNvSpPr txBox="1"/>
          <p:nvPr/>
        </p:nvSpPr>
        <p:spPr>
          <a:xfrm>
            <a:off x="6589132" y="1738352"/>
            <a:ext cx="390788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IN">
                <a:latin typeface="Arial"/>
              </a:rPr>
              <a:t>​Turn calibrated using MPU6050 gyro sensor data integration</a:t>
            </a:r>
            <a:endParaRPr lang="en-IN">
              <a:latin typeface="Arial"/>
              <a:cs typeface="Arial"/>
            </a:endParaRPr>
          </a:p>
          <a:p>
            <a:pPr marL="285750" indent="-285750" algn="just">
              <a:buFont typeface="Arial"/>
              <a:buChar char="•"/>
            </a:pPr>
            <a:r>
              <a:rPr lang="en-IN">
                <a:latin typeface="Arial"/>
                <a:cs typeface="Arial"/>
              </a:rPr>
              <a:t>Linear movement controlled by timing</a:t>
            </a:r>
            <a:endParaRPr lang="en-US">
              <a:latin typeface="Arial"/>
              <a:cs typeface="Arial"/>
            </a:endParaRPr>
          </a:p>
          <a:p>
            <a:pPr marL="285750" indent="-285750" algn="just">
              <a:buFont typeface="Arial"/>
              <a:buChar char="•"/>
            </a:pPr>
            <a:r>
              <a:rPr lang="en-IN">
                <a:latin typeface="Arial"/>
                <a:cs typeface="Arial"/>
              </a:rPr>
              <a:t>Motor control using GPIO pins</a:t>
            </a:r>
          </a:p>
          <a:p>
            <a:endParaRPr lang="en-US">
              <a:latin typeface="Calibri" panose="020F0502020204030204"/>
              <a:cs typeface="Calibri" panose="020F0502020204030204"/>
            </a:endParaRPr>
          </a:p>
        </p:txBody>
      </p:sp>
    </p:spTree>
    <p:extLst>
      <p:ext uri="{BB962C8B-B14F-4D97-AF65-F5344CB8AC3E}">
        <p14:creationId xmlns:p14="http://schemas.microsoft.com/office/powerpoint/2010/main" val="108819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ACEE10-4774-0F6C-1D34-606175786A5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8F80CA8D-5F9D-C953-E697-9041CADB2EE2}"/>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
        <p:nvSpPr>
          <p:cNvPr id="7" name="Subtitle 2">
            <a:extLst>
              <a:ext uri="{FF2B5EF4-FFF2-40B4-BE49-F238E27FC236}">
                <a16:creationId xmlns:a16="http://schemas.microsoft.com/office/drawing/2014/main" id="{C4CF57A4-9AED-8581-6474-0D6C1A8805BB}"/>
              </a:ext>
            </a:extLst>
          </p:cNvPr>
          <p:cNvSpPr txBox="1">
            <a:spLocks/>
          </p:cNvSpPr>
          <p:nvPr/>
        </p:nvSpPr>
        <p:spPr>
          <a:xfrm>
            <a:off x="946470" y="898912"/>
            <a:ext cx="915350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CODE / DEMO – RL PATH PLANNING</a:t>
            </a:r>
            <a:endParaRPr lang="en-US" sz="3200">
              <a:ea typeface="+mn-lt"/>
              <a:cs typeface="+mn-lt"/>
            </a:endParaRPr>
          </a:p>
          <a:p>
            <a:endParaRPr lang="en-IN" sz="3200" b="1">
              <a:latin typeface="Arial"/>
              <a:cs typeface="Calibri" panose="020F0502020204030204"/>
            </a:endParaRPr>
          </a:p>
        </p:txBody>
      </p:sp>
      <p:pic>
        <p:nvPicPr>
          <p:cNvPr id="8" name="Picture 8" descr="Diagram&#10;&#10;Description automatically generated">
            <a:extLst>
              <a:ext uri="{FF2B5EF4-FFF2-40B4-BE49-F238E27FC236}">
                <a16:creationId xmlns:a16="http://schemas.microsoft.com/office/drawing/2014/main" id="{9CE5296C-4B93-65A3-890A-81DD43796ED6}"/>
              </a:ext>
            </a:extLst>
          </p:cNvPr>
          <p:cNvPicPr>
            <a:picLocks noChangeAspect="1"/>
          </p:cNvPicPr>
          <p:nvPr/>
        </p:nvPicPr>
        <p:blipFill>
          <a:blip r:embed="rId2"/>
          <a:stretch>
            <a:fillRect/>
          </a:stretch>
        </p:blipFill>
        <p:spPr>
          <a:xfrm>
            <a:off x="2091473" y="1663902"/>
            <a:ext cx="8009053" cy="4298390"/>
          </a:xfrm>
          <a:prstGeom prst="rect">
            <a:avLst/>
          </a:prstGeom>
        </p:spPr>
      </p:pic>
    </p:spTree>
    <p:extLst>
      <p:ext uri="{BB962C8B-B14F-4D97-AF65-F5344CB8AC3E}">
        <p14:creationId xmlns:p14="http://schemas.microsoft.com/office/powerpoint/2010/main" val="4035591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D212FED-A538-41A2-E81D-162EA0EDAC82}"/>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9" name="TextBox 18">
            <a:extLst>
              <a:ext uri="{FF2B5EF4-FFF2-40B4-BE49-F238E27FC236}">
                <a16:creationId xmlns:a16="http://schemas.microsoft.com/office/drawing/2014/main" id="{359601E7-1005-B2BA-9C24-B06597141A1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
        <p:nvSpPr>
          <p:cNvPr id="21" name="Subtitle 2">
            <a:extLst>
              <a:ext uri="{FF2B5EF4-FFF2-40B4-BE49-F238E27FC236}">
                <a16:creationId xmlns:a16="http://schemas.microsoft.com/office/drawing/2014/main" id="{2D5C5984-CDE9-B90D-A3AB-D4B6C778E9D8}"/>
              </a:ext>
            </a:extLst>
          </p:cNvPr>
          <p:cNvSpPr txBox="1">
            <a:spLocks/>
          </p:cNvSpPr>
          <p:nvPr/>
        </p:nvSpPr>
        <p:spPr>
          <a:xfrm>
            <a:off x="946470" y="898912"/>
            <a:ext cx="915350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CONFERENCE ACCEPTANCE</a:t>
            </a:r>
            <a:endParaRPr lang="en-US"/>
          </a:p>
          <a:p>
            <a:endParaRPr lang="en-IN" sz="3200" b="1">
              <a:latin typeface="Arial"/>
              <a:cs typeface="Calibri" panose="020F0502020204030204"/>
            </a:endParaRPr>
          </a:p>
        </p:txBody>
      </p:sp>
      <p:sp>
        <p:nvSpPr>
          <p:cNvPr id="23" name="TextBox 22">
            <a:extLst>
              <a:ext uri="{FF2B5EF4-FFF2-40B4-BE49-F238E27FC236}">
                <a16:creationId xmlns:a16="http://schemas.microsoft.com/office/drawing/2014/main" id="{0651687C-8B2A-927F-8597-89273A1A4632}"/>
              </a:ext>
            </a:extLst>
          </p:cNvPr>
          <p:cNvSpPr txBox="1"/>
          <p:nvPr/>
        </p:nvSpPr>
        <p:spPr>
          <a:xfrm>
            <a:off x="920595" y="2642839"/>
            <a:ext cx="51531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latin typeface="Arial"/>
              </a:rPr>
              <a:t>​</a:t>
            </a:r>
          </a:p>
          <a:p>
            <a:r>
              <a:rPr lang="en-GB">
                <a:latin typeface="Arial"/>
              </a:rPr>
              <a:t>AIKP’22</a:t>
            </a:r>
            <a:endParaRPr lang="en-US">
              <a:latin typeface="Arial"/>
            </a:endParaRPr>
          </a:p>
          <a:p>
            <a:r>
              <a:rPr lang="en-GB">
                <a:latin typeface="Arial"/>
              </a:rPr>
              <a:t>Second International Conference On </a:t>
            </a:r>
            <a:endParaRPr lang="en-US">
              <a:latin typeface="Arial"/>
              <a:cs typeface="Arial"/>
            </a:endParaRPr>
          </a:p>
          <a:p>
            <a:r>
              <a:rPr lang="en-GB">
                <a:latin typeface="Arial"/>
              </a:rPr>
              <a:t>Artificial Intelligence and Knowledge Processing</a:t>
            </a:r>
            <a:r>
              <a:rPr lang="en-US">
                <a:latin typeface="Arial"/>
              </a:rPr>
              <a:t>​</a:t>
            </a:r>
            <a:br>
              <a:rPr lang="en-US">
                <a:latin typeface="Arial"/>
              </a:rPr>
            </a:br>
            <a:r>
              <a:rPr lang="en-GB" err="1">
                <a:latin typeface="Arial"/>
              </a:rPr>
              <a:t>Woxsen</a:t>
            </a:r>
            <a:r>
              <a:rPr lang="en-GB">
                <a:latin typeface="Arial"/>
              </a:rPr>
              <a:t> University</a:t>
            </a:r>
            <a:r>
              <a:rPr lang="en-US">
                <a:latin typeface="Arial"/>
              </a:rPr>
              <a:t>​</a:t>
            </a:r>
            <a:br>
              <a:rPr lang="en-US">
                <a:latin typeface="Arial"/>
              </a:rPr>
            </a:br>
            <a:r>
              <a:rPr lang="en-GB">
                <a:latin typeface="Arial"/>
              </a:rPr>
              <a:t>Hyderabad, India, July 22-23, 2022</a:t>
            </a:r>
            <a:r>
              <a:rPr lang="en-US">
                <a:latin typeface="Arial"/>
              </a:rPr>
              <a:t>​</a:t>
            </a:r>
            <a:endParaRPr lang="en-US">
              <a:latin typeface="Arial"/>
              <a:cs typeface="Arial"/>
            </a:endParaRPr>
          </a:p>
          <a:p>
            <a:endParaRPr lang="en-US">
              <a:latin typeface="Arial"/>
              <a:cs typeface="Arial"/>
            </a:endParaRPr>
          </a:p>
        </p:txBody>
      </p:sp>
      <p:pic>
        <p:nvPicPr>
          <p:cNvPr id="24" name="Picture 24" descr="Graphical user interface, text, application, email&#10;&#10;Description automatically generated">
            <a:extLst>
              <a:ext uri="{FF2B5EF4-FFF2-40B4-BE49-F238E27FC236}">
                <a16:creationId xmlns:a16="http://schemas.microsoft.com/office/drawing/2014/main" id="{92C9008A-490F-5BE1-1D90-A0EB5B541620}"/>
              </a:ext>
            </a:extLst>
          </p:cNvPr>
          <p:cNvPicPr>
            <a:picLocks noChangeAspect="1"/>
          </p:cNvPicPr>
          <p:nvPr/>
        </p:nvPicPr>
        <p:blipFill>
          <a:blip r:embed="rId2"/>
          <a:stretch>
            <a:fillRect/>
          </a:stretch>
        </p:blipFill>
        <p:spPr>
          <a:xfrm>
            <a:off x="5994400" y="1825329"/>
            <a:ext cx="5382320" cy="3665779"/>
          </a:xfrm>
          <a:prstGeom prst="rect">
            <a:avLst/>
          </a:prstGeom>
        </p:spPr>
      </p:pic>
    </p:spTree>
    <p:extLst>
      <p:ext uri="{BB962C8B-B14F-4D97-AF65-F5344CB8AC3E}">
        <p14:creationId xmlns:p14="http://schemas.microsoft.com/office/powerpoint/2010/main" val="2418397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E4DB2B-579A-F488-F025-7B7A1D8989A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EE77D932-B4BE-F0AE-F61C-A688634441FB}"/>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552DA7B8-B8B1-98B7-2532-1D68DFD3CD64}"/>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13</a:t>
            </a:r>
            <a:endParaRPr lang="en-GB">
              <a:latin typeface="Arial"/>
              <a:cs typeface="Arial"/>
            </a:endParaRPr>
          </a:p>
          <a:p>
            <a:pPr algn="ctr"/>
            <a:endParaRPr lang="en-US">
              <a:latin typeface="Arial"/>
              <a:cs typeface="Arial"/>
            </a:endParaRPr>
          </a:p>
          <a:p>
            <a:pPr algn="ctr"/>
            <a:endParaRPr lang="en-US">
              <a:latin typeface="Arial"/>
              <a:cs typeface="Arial"/>
            </a:endParaRPr>
          </a:p>
        </p:txBody>
      </p:sp>
      <p:sp>
        <p:nvSpPr>
          <p:cNvPr id="11" name="TextBox 10">
            <a:extLst>
              <a:ext uri="{FF2B5EF4-FFF2-40B4-BE49-F238E27FC236}">
                <a16:creationId xmlns:a16="http://schemas.microsoft.com/office/drawing/2014/main" id="{1CE33349-86F2-B8A2-4594-CC1D1B76B3BA}"/>
              </a:ext>
            </a:extLst>
          </p:cNvPr>
          <p:cNvSpPr txBox="1"/>
          <p:nvPr/>
        </p:nvSpPr>
        <p:spPr>
          <a:xfrm>
            <a:off x="709075" y="1710419"/>
            <a:ext cx="1076234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766242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E5ABE7-7480-33BD-46CA-53C2714DF5A2}"/>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881BF1E6-1EA7-FF93-99A2-07DCAF22CFF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4183895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9EB8-B7DC-694D-8D71-059F2156E176}"/>
              </a:ext>
            </a:extLst>
          </p:cNvPr>
          <p:cNvSpPr>
            <a:spLocks noGrp="1"/>
          </p:cNvSpPr>
          <p:nvPr>
            <p:ph type="ctrTitle"/>
          </p:nvPr>
        </p:nvSpPr>
        <p:spPr>
          <a:xfrm>
            <a:off x="848941" y="1683100"/>
            <a:ext cx="10476772" cy="1746250"/>
          </a:xfrm>
        </p:spPr>
        <p:txBody>
          <a:bodyPr vert="horz" lIns="91440" tIns="45720" rIns="91440" bIns="45720" rtlCol="0" anchor="b">
            <a:noAutofit/>
          </a:body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3" name="Subtitle 2">
            <a:extLst>
              <a:ext uri="{FF2B5EF4-FFF2-40B4-BE49-F238E27FC236}">
                <a16:creationId xmlns:a16="http://schemas.microsoft.com/office/drawing/2014/main" id="{AC4D7374-FED5-6E49-93B0-B8149D5CCFDA}"/>
              </a:ext>
            </a:extLst>
          </p:cNvPr>
          <p:cNvSpPr>
            <a:spLocks noGrp="1"/>
          </p:cNvSpPr>
          <p:nvPr>
            <p:ph type="subTitle" idx="1"/>
          </p:nvPr>
        </p:nvSpPr>
        <p:spPr>
          <a:xfrm>
            <a:off x="800420" y="3838962"/>
            <a:ext cx="5543605" cy="2064370"/>
          </a:xfrm>
        </p:spPr>
        <p:txBody>
          <a:bodyPr vert="horz" lIns="91440" tIns="45720" rIns="91440" bIns="45720" rtlCol="0" anchor="t">
            <a:noAutofit/>
          </a:bodyPr>
          <a:lstStyle/>
          <a:p>
            <a:pPr marL="285750" indent="-285750" algn="l">
              <a:buChar char="•"/>
            </a:pPr>
            <a:r>
              <a:rPr lang="en-IN" sz="1800">
                <a:latin typeface="Arial"/>
                <a:cs typeface="Calibri" panose="020F0502020204030204"/>
              </a:rPr>
              <a:t>S SATHIYA MURTHI - 2018504604</a:t>
            </a:r>
            <a:endParaRPr lang="en-US" sz="1800">
              <a:latin typeface="Arial"/>
              <a:cs typeface="Calibri" panose="020F0502020204030204"/>
            </a:endParaRPr>
          </a:p>
          <a:p>
            <a:pPr marL="285750" indent="-285750" algn="l">
              <a:buChar char="•"/>
            </a:pPr>
            <a:r>
              <a:rPr lang="en-IN" sz="1800">
                <a:latin typeface="Arial"/>
                <a:cs typeface="Calibri" panose="020F0502020204030204"/>
              </a:rPr>
              <a:t>PRANAV BALAKRISHNAN - 2018504581</a:t>
            </a:r>
          </a:p>
          <a:p>
            <a:pPr marL="285750" indent="-285750" algn="l">
              <a:buChar char="•"/>
            </a:pPr>
            <a:r>
              <a:rPr lang="en-IN" sz="1800">
                <a:latin typeface="Arial"/>
                <a:cs typeface="Calibri" panose="020F0502020204030204"/>
              </a:rPr>
              <a:t>C ROSHAN ABRAHAM - 2018504591</a:t>
            </a:r>
          </a:p>
          <a:p>
            <a:pPr marL="285750" indent="-285750" algn="l">
              <a:buChar char="•"/>
            </a:pPr>
            <a:endParaRPr lang="en-IN" sz="1800">
              <a:latin typeface="Arial"/>
              <a:cs typeface="Calibri" panose="020F0502020204030204"/>
            </a:endParaRPr>
          </a:p>
          <a:p>
            <a:pPr algn="l"/>
            <a:r>
              <a:rPr lang="en-IN" sz="1800">
                <a:latin typeface="Arial"/>
                <a:cs typeface="Calibri" panose="020F0502020204030204"/>
              </a:rPr>
              <a:t>BE ELECTRONICS AND COMMUNICATION ENGINEERING</a:t>
            </a:r>
          </a:p>
          <a:p>
            <a:pPr marL="285750" indent="-285750" algn="l">
              <a:buChar char="•"/>
            </a:pPr>
            <a:endParaRPr lang="en-IN" sz="1800">
              <a:latin typeface="Arial"/>
              <a:cs typeface="Calibri" panose="020F0502020204030204"/>
            </a:endParaRPr>
          </a:p>
        </p:txBody>
      </p:sp>
      <p:sp>
        <p:nvSpPr>
          <p:cNvPr id="5" name="TextBox 4">
            <a:extLst>
              <a:ext uri="{FF2B5EF4-FFF2-40B4-BE49-F238E27FC236}">
                <a16:creationId xmlns:a16="http://schemas.microsoft.com/office/drawing/2014/main" id="{9D509C91-E1F1-AD7C-773A-87C28597575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6" name="Rectangle 5">
            <a:extLst>
              <a:ext uri="{FF2B5EF4-FFF2-40B4-BE49-F238E27FC236}">
                <a16:creationId xmlns:a16="http://schemas.microsoft.com/office/drawing/2014/main" id="{1120AEDA-65A0-892C-A8D9-E1E7CD52220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pic>
        <p:nvPicPr>
          <p:cNvPr id="7" name="Picture 7" descr="A picture containing text&#10;&#10;Description automatically generated">
            <a:extLst>
              <a:ext uri="{FF2B5EF4-FFF2-40B4-BE49-F238E27FC236}">
                <a16:creationId xmlns:a16="http://schemas.microsoft.com/office/drawing/2014/main" id="{1F489789-B2D7-9BCC-64F6-C6D3C57655FE}"/>
              </a:ext>
            </a:extLst>
          </p:cNvPr>
          <p:cNvPicPr>
            <a:picLocks noChangeAspect="1"/>
          </p:cNvPicPr>
          <p:nvPr/>
        </p:nvPicPr>
        <p:blipFill>
          <a:blip r:embed="rId2"/>
          <a:stretch>
            <a:fillRect/>
          </a:stretch>
        </p:blipFill>
        <p:spPr>
          <a:xfrm>
            <a:off x="10081291" y="529559"/>
            <a:ext cx="1591290" cy="1079397"/>
          </a:xfrm>
          <a:prstGeom prst="rect">
            <a:avLst/>
          </a:prstGeom>
        </p:spPr>
      </p:pic>
      <p:pic>
        <p:nvPicPr>
          <p:cNvPr id="8" name="Picture 8" descr="Text, logo&#10;&#10;Description automatically generated">
            <a:extLst>
              <a:ext uri="{FF2B5EF4-FFF2-40B4-BE49-F238E27FC236}">
                <a16:creationId xmlns:a16="http://schemas.microsoft.com/office/drawing/2014/main" id="{CB4D038D-6436-3B34-67A4-9D41BFE2C44C}"/>
              </a:ext>
            </a:extLst>
          </p:cNvPr>
          <p:cNvPicPr>
            <a:picLocks noChangeAspect="1"/>
          </p:cNvPicPr>
          <p:nvPr/>
        </p:nvPicPr>
        <p:blipFill>
          <a:blip r:embed="rId3"/>
          <a:stretch>
            <a:fillRect/>
          </a:stretch>
        </p:blipFill>
        <p:spPr>
          <a:xfrm>
            <a:off x="531710" y="487925"/>
            <a:ext cx="1320904" cy="1248697"/>
          </a:xfrm>
          <a:prstGeom prst="rect">
            <a:avLst/>
          </a:prstGeom>
        </p:spPr>
      </p:pic>
    </p:spTree>
    <p:extLst>
      <p:ext uri="{BB962C8B-B14F-4D97-AF65-F5344CB8AC3E}">
        <p14:creationId xmlns:p14="http://schemas.microsoft.com/office/powerpoint/2010/main" val="3837430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E6EFB2-8864-4D2B-F560-D5ABB54A2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6" name="TextBox 5">
            <a:extLst>
              <a:ext uri="{FF2B5EF4-FFF2-40B4-BE49-F238E27FC236}">
                <a16:creationId xmlns:a16="http://schemas.microsoft.com/office/drawing/2014/main" id="{5D166D81-C706-7996-9BBA-82667A7BEDEE}"/>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8" name="Subtitle 2">
            <a:extLst>
              <a:ext uri="{FF2B5EF4-FFF2-40B4-BE49-F238E27FC236}">
                <a16:creationId xmlns:a16="http://schemas.microsoft.com/office/drawing/2014/main" id="{E4C842A1-A099-8112-5551-E50CB9FCB6FF}"/>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0" name="Subtitle 2">
            <a:extLst>
              <a:ext uri="{FF2B5EF4-FFF2-40B4-BE49-F238E27FC236}">
                <a16:creationId xmlns:a16="http://schemas.microsoft.com/office/drawing/2014/main" id="{83570C98-E4A3-9364-96BD-CB1C8F5D0FC8}"/>
              </a:ext>
            </a:extLst>
          </p:cNvPr>
          <p:cNvSpPr txBox="1">
            <a:spLocks/>
          </p:cNvSpPr>
          <p:nvPr/>
        </p:nvSpPr>
        <p:spPr>
          <a:xfrm>
            <a:off x="946470" y="1578362"/>
            <a:ext cx="3665848"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dirty="0">
                <a:latin typeface="Arial"/>
                <a:cs typeface="Arial"/>
              </a:rPr>
              <a:t>Introduction</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Motivation </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Objectives</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Literature Survey</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Methodology and Flowchart</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Results and Discussions</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Conclusion</a:t>
            </a:r>
            <a:endParaRPr lang="en-US" sz="1800" dirty="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dirty="0">
                <a:latin typeface="Arial"/>
                <a:cs typeface="Arial"/>
              </a:rPr>
              <a:t>References</a:t>
            </a:r>
            <a:endParaRPr lang="en-US" sz="1800" dirty="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668223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800097-21AC-C74E-6219-D6AB0BACB8A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B2A5DE0-E84F-E36E-D380-0D8B74DBC2D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2</a:t>
            </a:r>
          </a:p>
        </p:txBody>
      </p:sp>
      <p:sp>
        <p:nvSpPr>
          <p:cNvPr id="9" name="Subtitle 2">
            <a:extLst>
              <a:ext uri="{FF2B5EF4-FFF2-40B4-BE49-F238E27FC236}">
                <a16:creationId xmlns:a16="http://schemas.microsoft.com/office/drawing/2014/main" id="{88DAAEA8-B3FB-63AB-79DA-97AF83FA3B4B}"/>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INTRODUCTION</a:t>
            </a:r>
            <a:endParaRPr lang="en-US" sz="3200">
              <a:latin typeface="Arial"/>
              <a:cs typeface="Arial"/>
            </a:endParaRPr>
          </a:p>
        </p:txBody>
      </p:sp>
      <p:sp>
        <p:nvSpPr>
          <p:cNvPr id="10" name="TextBox 9">
            <a:extLst>
              <a:ext uri="{FF2B5EF4-FFF2-40B4-BE49-F238E27FC236}">
                <a16:creationId xmlns:a16="http://schemas.microsoft.com/office/drawing/2014/main" id="{07F88E89-5170-D916-1210-E521DF55BF6C}"/>
              </a:ext>
            </a:extLst>
          </p:cNvPr>
          <p:cNvSpPr txBox="1"/>
          <p:nvPr/>
        </p:nvSpPr>
        <p:spPr>
          <a:xfrm>
            <a:off x="946150" y="1638300"/>
            <a:ext cx="1011555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Calibri Light"/>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Over the years, robots have been implemented in a wide range of applications and environments. </a:t>
            </a:r>
            <a:endParaRPr lang="en-US">
              <a:latin typeface="Arial"/>
              <a:ea typeface="Calibri"/>
              <a:cs typeface="Calibri"/>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In turn, this has led to dealing with a host of environments that are increasingly dynamic and unknown.</a:t>
            </a: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Path planning with reinforcement learning would aid the automation of multiple tasks with minimal human intervention.</a:t>
            </a:r>
          </a:p>
          <a:p>
            <a:pPr marL="285750" indent="-285750" algn="just">
              <a:buFont typeface="Arial"/>
              <a:buChar char="•"/>
            </a:pPr>
            <a:endParaRPr lang="en-US">
              <a:latin typeface="Arial"/>
              <a:cs typeface="Calibri Light"/>
            </a:endParaRPr>
          </a:p>
          <a:p>
            <a:pPr algn="just"/>
            <a:endParaRPr lang="en-US">
              <a:latin typeface="Arial"/>
              <a:cs typeface="Calibri Light"/>
            </a:endParaRPr>
          </a:p>
        </p:txBody>
      </p:sp>
    </p:spTree>
    <p:extLst>
      <p:ext uri="{BB962C8B-B14F-4D97-AF65-F5344CB8AC3E}">
        <p14:creationId xmlns:p14="http://schemas.microsoft.com/office/powerpoint/2010/main" val="2784693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0FF529-74EF-32B7-FB14-0B44A606D9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AB91DE6-8BB9-5C50-56DF-1EF9068EDED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p>
        </p:txBody>
      </p:sp>
      <p:sp>
        <p:nvSpPr>
          <p:cNvPr id="4" name="Subtitle 2">
            <a:extLst>
              <a:ext uri="{FF2B5EF4-FFF2-40B4-BE49-F238E27FC236}">
                <a16:creationId xmlns:a16="http://schemas.microsoft.com/office/drawing/2014/main" id="{7F1D6DE7-2766-41F6-73CE-D77A20FD34A5}"/>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MOTIVATION</a:t>
            </a:r>
            <a:endParaRPr lang="en-US">
              <a:latin typeface="Arial"/>
              <a:cs typeface="Arial"/>
            </a:endParaRPr>
          </a:p>
        </p:txBody>
      </p:sp>
      <p:sp>
        <p:nvSpPr>
          <p:cNvPr id="2" name="TextBox 1">
            <a:extLst>
              <a:ext uri="{FF2B5EF4-FFF2-40B4-BE49-F238E27FC236}">
                <a16:creationId xmlns:a16="http://schemas.microsoft.com/office/drawing/2014/main" id="{2A530BB3-90B9-02E7-1E53-CA6C142EB632}"/>
              </a:ext>
            </a:extLst>
          </p:cNvPr>
          <p:cNvSpPr txBox="1"/>
          <p:nvPr/>
        </p:nvSpPr>
        <p:spPr>
          <a:xfrm>
            <a:off x="896472" y="1488141"/>
            <a:ext cx="1014804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a:p>
            <a:pPr marL="285750" indent="-285750" algn="just">
              <a:buFont typeface="Arial"/>
              <a:buChar char="•"/>
            </a:pPr>
            <a:r>
              <a:rPr lang="en-US">
                <a:latin typeface="Arial"/>
                <a:cs typeface="Arial"/>
              </a:rPr>
              <a:t>A learning based approach, can be used to navigate and map an unknown environment and trace the best possible path between any two points.</a:t>
            </a:r>
            <a:endParaRPr lang="en-US">
              <a:ea typeface="Calibri"/>
              <a:cs typeface="Calibri"/>
            </a:endParaRP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Stereo camera based depth mapping would be better suited to identify any type of obstacle.</a:t>
            </a: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Current methods are limited by their inability to adapt to new environments.</a:t>
            </a:r>
          </a:p>
          <a:p>
            <a:pPr marL="285750" indent="-285750" algn="just">
              <a:buFont typeface="Arial"/>
              <a:buChar char="•"/>
            </a:pPr>
            <a:endParaRPr lang="en-US">
              <a:latin typeface="Arial"/>
              <a:ea typeface="Calibri" panose="020F0502020204030204"/>
              <a:cs typeface="Arial"/>
            </a:endParaRPr>
          </a:p>
        </p:txBody>
      </p:sp>
    </p:spTree>
    <p:extLst>
      <p:ext uri="{BB962C8B-B14F-4D97-AF65-F5344CB8AC3E}">
        <p14:creationId xmlns:p14="http://schemas.microsoft.com/office/powerpoint/2010/main" val="67641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C56308-60BE-EDB9-831B-3F98159960B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E8661FA-C5F8-E9E6-1D8D-D1A2EC7092EC}"/>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6" name="Subtitle 2">
            <a:extLst>
              <a:ext uri="{FF2B5EF4-FFF2-40B4-BE49-F238E27FC236}">
                <a16:creationId xmlns:a16="http://schemas.microsoft.com/office/drawing/2014/main" id="{73C8D3BF-FF7F-DDCD-81E2-544302309DE2}"/>
              </a:ext>
            </a:extLst>
          </p:cNvPr>
          <p:cNvSpPr txBox="1">
            <a:spLocks/>
          </p:cNvSpPr>
          <p:nvPr/>
        </p:nvSpPr>
        <p:spPr>
          <a:xfrm>
            <a:off x="946470" y="898912"/>
            <a:ext cx="476255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709272CD-891C-163C-5EDF-EAB7DA9EE0A6}"/>
              </a:ext>
            </a:extLst>
          </p:cNvPr>
          <p:cNvGraphicFramePr>
            <a:graphicFrameLocks noGrp="1"/>
          </p:cNvGraphicFramePr>
          <p:nvPr>
            <p:extLst>
              <p:ext uri="{D42A27DB-BD31-4B8C-83A1-F6EECF244321}">
                <p14:modId xmlns:p14="http://schemas.microsoft.com/office/powerpoint/2010/main" val="2805539640"/>
              </p:ext>
            </p:extLst>
          </p:nvPr>
        </p:nvGraphicFramePr>
        <p:xfrm>
          <a:off x="919413" y="1758616"/>
          <a:ext cx="10358332" cy="347472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1445812120"/>
                    </a:ext>
                  </a:extLst>
                </a:gridCol>
                <a:gridCol w="2110740">
                  <a:extLst>
                    <a:ext uri="{9D8B030D-6E8A-4147-A177-3AD203B41FA5}">
                      <a16:colId xmlns:a16="http://schemas.microsoft.com/office/drawing/2014/main" val="3216557593"/>
                    </a:ext>
                  </a:extLst>
                </a:gridCol>
                <a:gridCol w="1447800">
                  <a:extLst>
                    <a:ext uri="{9D8B030D-6E8A-4147-A177-3AD203B41FA5}">
                      <a16:colId xmlns:a16="http://schemas.microsoft.com/office/drawing/2014/main" val="1333191769"/>
                    </a:ext>
                  </a:extLst>
                </a:gridCol>
                <a:gridCol w="1511513">
                  <a:extLst>
                    <a:ext uri="{9D8B030D-6E8A-4147-A177-3AD203B41FA5}">
                      <a16:colId xmlns:a16="http://schemas.microsoft.com/office/drawing/2014/main" val="413819524"/>
                    </a:ext>
                  </a:extLst>
                </a:gridCol>
                <a:gridCol w="3421379">
                  <a:extLst>
                    <a:ext uri="{9D8B030D-6E8A-4147-A177-3AD203B41FA5}">
                      <a16:colId xmlns:a16="http://schemas.microsoft.com/office/drawing/2014/main" val="1513531665"/>
                    </a:ext>
                  </a:extLst>
                </a:gridCol>
              </a:tblGrid>
              <a:tr h="640080">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70840">
                <a:tc>
                  <a:txBody>
                    <a:bodyPr/>
                    <a:lstStyle/>
                    <a:p>
                      <a:pPr lvl="0">
                        <a:buNone/>
                      </a:pPr>
                      <a:r>
                        <a:rPr lang="en-US" sz="1800" b="0" i="0" u="none" strike="noStrike" noProof="0">
                          <a:latin typeface="Calibri"/>
                        </a:rPr>
                        <a:t>Martin </a:t>
                      </a:r>
                      <a:r>
                        <a:rPr lang="en-US" sz="1800" b="0" i="0" u="none" strike="noStrike" noProof="0" err="1">
                          <a:latin typeface="Calibri"/>
                        </a:rPr>
                        <a:t>Gromniak</a:t>
                      </a:r>
                      <a:r>
                        <a:rPr lang="en-US" sz="1800" b="0" i="0" u="none" strike="noStrike" noProof="0">
                          <a:latin typeface="Calibri"/>
                        </a:rPr>
                        <a:t>,</a:t>
                      </a:r>
                    </a:p>
                    <a:p>
                      <a:pPr lvl="0">
                        <a:buNone/>
                      </a:pPr>
                      <a:r>
                        <a:rPr lang="en-US" sz="1800" b="0" i="0" u="none" strike="noStrike" noProof="0">
                          <a:latin typeface="Calibri"/>
                        </a:rPr>
                        <a:t>Jonas Stenzel</a:t>
                      </a:r>
                      <a:endParaRPr lang="en-US"/>
                    </a:p>
                  </a:txBody>
                  <a:tcPr/>
                </a:tc>
                <a:tc>
                  <a:txBody>
                    <a:bodyPr/>
                    <a:lstStyle/>
                    <a:p>
                      <a:pPr lvl="0" algn="l">
                        <a:lnSpc>
                          <a:spcPct val="100000"/>
                        </a:lnSpc>
                        <a:spcBef>
                          <a:spcPts val="0"/>
                        </a:spcBef>
                        <a:spcAft>
                          <a:spcPts val="0"/>
                        </a:spcAft>
                        <a:buNone/>
                      </a:pPr>
                      <a:r>
                        <a:rPr lang="en-US" i="0"/>
                        <a:t>Deep Reinforcement Learning for Mobile Robot Navigation</a:t>
                      </a:r>
                      <a:endParaRPr lang="en-US"/>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buNone/>
                      </a:pPr>
                      <a:r>
                        <a:rPr lang="en-US" sz="1800" b="0" i="0" u="none" strike="noStrike" noProof="0"/>
                        <a:t>Asia-Pacific Conference on Intelligent Robot Systems (ACIRS)</a:t>
                      </a:r>
                      <a:endParaRPr lang="en-US" u="none"/>
                    </a:p>
                  </a:txBody>
                  <a:tcPr/>
                </a:tc>
                <a:tc>
                  <a:txBody>
                    <a:bodyPr/>
                    <a:lstStyle/>
                    <a:p>
                      <a:pPr marL="285750" indent="-285750">
                        <a:buFont typeface="Arial"/>
                        <a:buChar char="•"/>
                      </a:pPr>
                      <a:r>
                        <a:rPr lang="en-US"/>
                        <a:t>Developed training procedure, set of actions available, suitable state representation, and a reward function.</a:t>
                      </a:r>
                    </a:p>
                    <a:p>
                      <a:pPr marL="285750" lvl="0" indent="-285750">
                        <a:buFont typeface="Arial"/>
                        <a:buChar char="•"/>
                      </a:pPr>
                      <a:r>
                        <a:rPr lang="en-US" sz="1800" b="0" i="0" u="none" strike="noStrike" noProof="0">
                          <a:latin typeface="Calibri"/>
                        </a:rPr>
                        <a:t>Evaluated using a simulated real-time environment</a:t>
                      </a:r>
                    </a:p>
                    <a:p>
                      <a:pPr marL="285750" lvl="0" indent="-285750">
                        <a:buFont typeface="Arial"/>
                        <a:buChar char="•"/>
                      </a:pPr>
                      <a:r>
                        <a:rPr lang="en-US" sz="1800" b="0" i="0" u="none" strike="noStrike" noProof="0"/>
                        <a:t>The experimental</a:t>
                      </a:r>
                      <a:br>
                        <a:rPr lang="en-US" sz="1800" b="0" i="0" u="none" strike="noStrike" noProof="0"/>
                      </a:br>
                      <a:r>
                        <a:rPr lang="en-US" sz="1800" b="0" i="0" u="none" strike="noStrike" noProof="0"/>
                        <a:t>evaluation showed that DRL can be applied successfully to</a:t>
                      </a:r>
                      <a:br>
                        <a:rPr lang="en-US" sz="1800" b="0" i="0" u="none" strike="noStrike" noProof="0"/>
                      </a:br>
                      <a:r>
                        <a:rPr lang="en-US" sz="1800" b="0" i="0" u="none" strike="noStrike" noProof="0"/>
                        <a:t>robot navigation.</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1299554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4</a:t>
            </a:r>
            <a:endParaRPr lang="en-US">
              <a:latin typeface="Arial"/>
              <a:cs typeface="Arial"/>
            </a:endParaRP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ea typeface="Calibri"/>
              <a:cs typeface="Calibri"/>
            </a:endParaRPr>
          </a:p>
          <a:p>
            <a:pPr marL="285750" indent="-285750" algn="just">
              <a:buFont typeface="Arial,Sans-Serif"/>
              <a:buChar char="•"/>
            </a:pPr>
            <a:r>
              <a:rPr lang="en-US">
                <a:latin typeface="Arial"/>
                <a:ea typeface="Calibri"/>
                <a:cs typeface="Arial"/>
              </a:rPr>
              <a:t>To perform hardware implementation of reinforcement learning based path planning to generate a map of an unknown environment by performing depth estimation based obstacle detection and analyze its performance.</a:t>
            </a:r>
            <a:endParaRPr lang="en-US">
              <a:ea typeface="+mn-lt"/>
              <a:cs typeface="Arial"/>
            </a:endParaRPr>
          </a:p>
          <a:p>
            <a:pPr marL="285750" indent="-285750" algn="just">
              <a:buFont typeface="Arial,Sans-Serif"/>
              <a:buChar char="•"/>
            </a:pPr>
            <a:endParaRPr lang="en-US">
              <a:ea typeface="+mn-lt"/>
              <a:cs typeface="+mn-lt"/>
            </a:endParaRPr>
          </a:p>
          <a:p>
            <a:pPr marL="285750" indent="-285750" algn="just">
              <a:buFont typeface="Arial,Sans-Serif"/>
              <a:buChar char="•"/>
            </a:pPr>
            <a:r>
              <a:rPr lang="en-US">
                <a:latin typeface="Arial"/>
                <a:ea typeface="Calibri"/>
                <a:cs typeface="Arial"/>
              </a:rPr>
              <a:t>To estimate the best possible path to reach a given destination.</a:t>
            </a:r>
            <a:endParaRPr lang="en-US">
              <a:cs typeface="Arial"/>
            </a:endParaRPr>
          </a:p>
        </p:txBody>
      </p:sp>
    </p:spTree>
    <p:extLst>
      <p:ext uri="{BB962C8B-B14F-4D97-AF65-F5344CB8AC3E}">
        <p14:creationId xmlns:p14="http://schemas.microsoft.com/office/powerpoint/2010/main" val="364038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2E7F50-6B02-EA6D-23FC-C2E94E2AB68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880CBBB-3D7C-03D7-0648-16811BCCF08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5AE95DB6-9F97-A754-A3FF-695219DA3706}"/>
              </a:ext>
            </a:extLst>
          </p:cNvPr>
          <p:cNvSpPr txBox="1">
            <a:spLocks/>
          </p:cNvSpPr>
          <p:nvPr/>
        </p:nvSpPr>
        <p:spPr>
          <a:xfrm>
            <a:off x="946470" y="898912"/>
            <a:ext cx="4845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10" name="Table 9">
            <a:extLst>
              <a:ext uri="{FF2B5EF4-FFF2-40B4-BE49-F238E27FC236}">
                <a16:creationId xmlns:a16="http://schemas.microsoft.com/office/drawing/2014/main" id="{987BEC96-FA27-414C-ABA8-C9DD6FC0FDEB}"/>
              </a:ext>
            </a:extLst>
          </p:cNvPr>
          <p:cNvGraphicFramePr>
            <a:graphicFrameLocks noGrp="1"/>
          </p:cNvGraphicFramePr>
          <p:nvPr>
            <p:extLst>
              <p:ext uri="{D42A27DB-BD31-4B8C-83A1-F6EECF244321}">
                <p14:modId xmlns:p14="http://schemas.microsoft.com/office/powerpoint/2010/main" val="1895032066"/>
              </p:ext>
            </p:extLst>
          </p:nvPr>
        </p:nvGraphicFramePr>
        <p:xfrm>
          <a:off x="941387" y="1691640"/>
          <a:ext cx="10366654" cy="4417995"/>
        </p:xfrm>
        <a:graphic>
          <a:graphicData uri="http://schemas.openxmlformats.org/drawingml/2006/table">
            <a:tbl>
              <a:tblPr firstRow="1" bandRow="1">
                <a:tableStyleId>{5940675A-B579-460E-94D1-54222C63F5DA}</a:tableStyleId>
              </a:tblPr>
              <a:tblGrid>
                <a:gridCol w="1840831">
                  <a:extLst>
                    <a:ext uri="{9D8B030D-6E8A-4147-A177-3AD203B41FA5}">
                      <a16:colId xmlns:a16="http://schemas.microsoft.com/office/drawing/2014/main" val="855249111"/>
                    </a:ext>
                  </a:extLst>
                </a:gridCol>
                <a:gridCol w="1892858">
                  <a:extLst>
                    <a:ext uri="{9D8B030D-6E8A-4147-A177-3AD203B41FA5}">
                      <a16:colId xmlns:a16="http://schemas.microsoft.com/office/drawing/2014/main" val="1902986330"/>
                    </a:ext>
                  </a:extLst>
                </a:gridCol>
                <a:gridCol w="1775460">
                  <a:extLst>
                    <a:ext uri="{9D8B030D-6E8A-4147-A177-3AD203B41FA5}">
                      <a16:colId xmlns:a16="http://schemas.microsoft.com/office/drawing/2014/main" val="3601019445"/>
                    </a:ext>
                  </a:extLst>
                </a:gridCol>
                <a:gridCol w="1809947">
                  <a:extLst>
                    <a:ext uri="{9D8B030D-6E8A-4147-A177-3AD203B41FA5}">
                      <a16:colId xmlns:a16="http://schemas.microsoft.com/office/drawing/2014/main" val="3656980341"/>
                    </a:ext>
                  </a:extLst>
                </a:gridCol>
                <a:gridCol w="3047558">
                  <a:extLst>
                    <a:ext uri="{9D8B030D-6E8A-4147-A177-3AD203B41FA5}">
                      <a16:colId xmlns:a16="http://schemas.microsoft.com/office/drawing/2014/main" val="4095063591"/>
                    </a:ext>
                  </a:extLst>
                </a:gridCol>
              </a:tblGrid>
              <a:tr h="460900">
                <a:tc>
                  <a:txBody>
                    <a:bodyPr/>
                    <a:lstStyle/>
                    <a:p>
                      <a:pPr fontAlgn="base"/>
                      <a:r>
                        <a:rPr lang="en-US" sz="1800">
                          <a:effectLst/>
                        </a:rPr>
                        <a:t>AUTHOR NAME​</a:t>
                      </a:r>
                      <a:endParaRPr lang="en-US">
                        <a:effectLst/>
                      </a:endParaRPr>
                    </a:p>
                  </a:txBody>
                  <a:tcPr/>
                </a:tc>
                <a:tc>
                  <a:txBody>
                    <a:bodyPr/>
                    <a:lstStyle/>
                    <a:p>
                      <a:pPr fontAlgn="base"/>
                      <a:r>
                        <a:rPr lang="en-US" sz="1800">
                          <a:effectLst/>
                        </a:rPr>
                        <a:t>TITLE​</a:t>
                      </a:r>
                      <a:endParaRPr lang="en-US">
                        <a:effectLst/>
                      </a:endParaRPr>
                    </a:p>
                  </a:txBody>
                  <a:tcPr/>
                </a:tc>
                <a:tc>
                  <a:txBody>
                    <a:bodyPr/>
                    <a:lstStyle/>
                    <a:p>
                      <a:pPr fontAlgn="base"/>
                      <a:r>
                        <a:rPr lang="en-US" sz="1800">
                          <a:effectLst/>
                        </a:rPr>
                        <a:t>YEAR OF PUBLICATION​</a:t>
                      </a:r>
                      <a:endParaRPr lang="en-US">
                        <a:effectLst/>
                      </a:endParaRPr>
                    </a:p>
                  </a:txBody>
                  <a:tcPr/>
                </a:tc>
                <a:tc>
                  <a:txBody>
                    <a:bodyPr/>
                    <a:lstStyle/>
                    <a:p>
                      <a:pPr fontAlgn="base"/>
                      <a:r>
                        <a:rPr lang="en-US" sz="1800">
                          <a:effectLst/>
                        </a:rPr>
                        <a:t>JOURNAL​</a:t>
                      </a:r>
                      <a:endParaRPr lang="en-US">
                        <a:effectLst/>
                      </a:endParaRPr>
                    </a:p>
                  </a:txBody>
                  <a:tcPr/>
                </a:tc>
                <a:tc>
                  <a:txBody>
                    <a:bodyPr/>
                    <a:lstStyle/>
                    <a:p>
                      <a:pPr fontAlgn="base"/>
                      <a:r>
                        <a:rPr lang="en-US" sz="1800">
                          <a:effectLst/>
                        </a:rPr>
                        <a:t>DESCRIPTION​</a:t>
                      </a:r>
                      <a:endParaRPr lang="en-US">
                        <a:effectLst/>
                      </a:endParaRPr>
                    </a:p>
                  </a:txBody>
                  <a:tcPr/>
                </a:tc>
                <a:extLst>
                  <a:ext uri="{0D108BD9-81ED-4DB2-BD59-A6C34878D82A}">
                    <a16:rowId xmlns:a16="http://schemas.microsoft.com/office/drawing/2014/main" val="1784869980"/>
                  </a:ext>
                </a:extLst>
              </a:tr>
              <a:tr h="3777915">
                <a:tc>
                  <a:txBody>
                    <a:bodyPr/>
                    <a:lstStyle/>
                    <a:p>
                      <a:pPr lvl="0">
                        <a:buNone/>
                      </a:pPr>
                      <a:r>
                        <a:rPr lang="en-US" sz="1800" b="0" i="0" u="none" strike="noStrike" noProof="0">
                          <a:effectLst/>
                          <a:latin typeface="Calibri"/>
                        </a:rPr>
                        <a:t>Valentyn N. </a:t>
                      </a:r>
                      <a:r>
                        <a:rPr lang="en-US" sz="1800" b="0" i="0" u="none" strike="noStrike" noProof="0" err="1">
                          <a:effectLst/>
                          <a:latin typeface="Calibri"/>
                        </a:rPr>
                        <a:t>Sichkar</a:t>
                      </a:r>
                      <a:endParaRPr lang="en-US" err="1"/>
                    </a:p>
                  </a:txBody>
                  <a:tcPr/>
                </a:tc>
                <a:tc>
                  <a:txBody>
                    <a:bodyPr/>
                    <a:lstStyle/>
                    <a:p>
                      <a:pPr lvl="0">
                        <a:buNone/>
                      </a:pPr>
                      <a:r>
                        <a:rPr lang="en-US" sz="1800" b="0" i="0" u="none" strike="noStrike" noProof="0">
                          <a:effectLst/>
                          <a:latin typeface="Calibri"/>
                        </a:rPr>
                        <a:t>Reinforcement Learning Algorithms in Global Path Planning for Mobile Robot</a:t>
                      </a:r>
                      <a:endParaRPr lang="en-US"/>
                    </a:p>
                    <a:p>
                      <a:pPr fontAlgn="base"/>
                      <a:r>
                        <a:rPr lang="en-US" sz="1800">
                          <a:effectLst/>
                        </a:rPr>
                        <a:t>​</a:t>
                      </a:r>
                      <a:endParaRPr lang="en-US">
                        <a:effectLst/>
                      </a:endParaRPr>
                    </a:p>
                  </a:txBody>
                  <a:tcPr/>
                </a:tc>
                <a:tc>
                  <a:txBody>
                    <a:bodyPr/>
                    <a:lstStyle/>
                    <a:p>
                      <a:pPr lvl="0">
                        <a:buNone/>
                      </a:pPr>
                      <a:r>
                        <a:rPr lang="en-US" sz="1800" b="0" i="0" u="none" strike="noStrike" noProof="0">
                          <a:effectLst/>
                          <a:latin typeface="Calibri"/>
                        </a:rPr>
                        <a:t>2019</a:t>
                      </a:r>
                      <a:endParaRPr lang="en-US"/>
                    </a:p>
                  </a:txBody>
                  <a:tcPr/>
                </a:tc>
                <a:tc>
                  <a:txBody>
                    <a:bodyPr/>
                    <a:lstStyle/>
                    <a:p>
                      <a:pPr lvl="0">
                        <a:buNone/>
                      </a:pPr>
                      <a:r>
                        <a:rPr lang="en-US" sz="1800" b="0" i="0" u="none" strike="noStrike" noProof="0">
                          <a:effectLst/>
                          <a:latin typeface="Calibri"/>
                        </a:rPr>
                        <a:t> International Conference on Industrial Engineering, Applications and Manufacturing (ICIEAM) </a:t>
                      </a:r>
                      <a:endParaRPr lang="en-US"/>
                    </a:p>
                  </a:txBody>
                  <a:tcPr/>
                </a:tc>
                <a:tc>
                  <a:txBody>
                    <a:bodyPr/>
                    <a:lstStyle/>
                    <a:p>
                      <a:pPr marL="285750" lvl="0" indent="-285750" algn="l" fontAlgn="auto">
                        <a:lnSpc>
                          <a:spcPct val="100000"/>
                        </a:lnSpc>
                        <a:spcBef>
                          <a:spcPts val="0"/>
                        </a:spcBef>
                        <a:spcAft>
                          <a:spcPts val="0"/>
                        </a:spcAft>
                        <a:buFont typeface="Arial"/>
                        <a:buChar char="•"/>
                      </a:pPr>
                      <a:r>
                        <a:rPr lang="en-US" sz="1800">
                          <a:effectLst/>
                        </a:rPr>
                        <a:t>​</a:t>
                      </a:r>
                      <a:r>
                        <a:rPr lang="en-US" sz="1800" b="0" i="0" u="none" strike="noStrike" noProof="0">
                          <a:effectLst/>
                          <a:latin typeface="Calibri"/>
                        </a:rPr>
                        <a:t>This  paper implemented two Reinforcement learning algorithms – Q-learning and SARSA in a software simulated virtual environment.</a:t>
                      </a:r>
                      <a:endParaRPr lang="en-US"/>
                    </a:p>
                    <a:p>
                      <a:pPr marL="285750" lvl="0" indent="-285750" algn="l">
                        <a:lnSpc>
                          <a:spcPct val="100000"/>
                        </a:lnSpc>
                        <a:spcBef>
                          <a:spcPts val="0"/>
                        </a:spcBef>
                        <a:spcAft>
                          <a:spcPts val="0"/>
                        </a:spcAft>
                        <a:buFont typeface="Arial"/>
                        <a:buChar char="•"/>
                      </a:pPr>
                      <a:r>
                        <a:rPr lang="en-US" sz="1800" b="0" i="0" u="none" strike="noStrike" noProof="0">
                          <a:effectLst/>
                          <a:latin typeface="Calibri"/>
                        </a:rPr>
                        <a:t>It analyzed their performance.</a:t>
                      </a:r>
                      <a:endParaRPr lang="en-US"/>
                    </a:p>
                    <a:p>
                      <a:pPr marL="285750" lvl="0" indent="-285750" algn="l">
                        <a:lnSpc>
                          <a:spcPct val="100000"/>
                        </a:lnSpc>
                        <a:spcBef>
                          <a:spcPts val="0"/>
                        </a:spcBef>
                        <a:spcAft>
                          <a:spcPts val="0"/>
                        </a:spcAft>
                        <a:buFont typeface="Arial"/>
                        <a:buChar char="•"/>
                      </a:pPr>
                      <a:r>
                        <a:rPr lang="en-US" sz="1800" b="0" i="0" u="none" strike="noStrike" noProof="0">
                          <a:effectLst/>
                          <a:latin typeface="Calibri"/>
                        </a:rPr>
                        <a:t>The algorithm learnt the optimal path to get maximum payoff and reached goal while avoiding obstacles.</a:t>
                      </a:r>
                    </a:p>
                  </a:txBody>
                  <a:tcPr/>
                </a:tc>
                <a:extLst>
                  <a:ext uri="{0D108BD9-81ED-4DB2-BD59-A6C34878D82A}">
                    <a16:rowId xmlns:a16="http://schemas.microsoft.com/office/drawing/2014/main" val="2196657780"/>
                  </a:ext>
                </a:extLst>
              </a:tr>
            </a:tbl>
          </a:graphicData>
        </a:graphic>
      </p:graphicFrame>
    </p:spTree>
    <p:extLst>
      <p:ext uri="{BB962C8B-B14F-4D97-AF65-F5344CB8AC3E}">
        <p14:creationId xmlns:p14="http://schemas.microsoft.com/office/powerpoint/2010/main" val="2088898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C56308-60BE-EDB9-831B-3F98159960B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E8661FA-C5F8-E9E6-1D8D-D1A2EC7092EC}"/>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6" name="Subtitle 2">
            <a:extLst>
              <a:ext uri="{FF2B5EF4-FFF2-40B4-BE49-F238E27FC236}">
                <a16:creationId xmlns:a16="http://schemas.microsoft.com/office/drawing/2014/main" id="{73C8D3BF-FF7F-DDCD-81E2-544302309DE2}"/>
              </a:ext>
            </a:extLst>
          </p:cNvPr>
          <p:cNvSpPr txBox="1">
            <a:spLocks/>
          </p:cNvSpPr>
          <p:nvPr/>
        </p:nvSpPr>
        <p:spPr>
          <a:xfrm>
            <a:off x="946470" y="898912"/>
            <a:ext cx="476255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709272CD-891C-163C-5EDF-EAB7DA9EE0A6}"/>
              </a:ext>
            </a:extLst>
          </p:cNvPr>
          <p:cNvGraphicFramePr>
            <a:graphicFrameLocks noGrp="1"/>
          </p:cNvGraphicFramePr>
          <p:nvPr/>
        </p:nvGraphicFramePr>
        <p:xfrm>
          <a:off x="919413" y="1758616"/>
          <a:ext cx="10358332" cy="347472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1445812120"/>
                    </a:ext>
                  </a:extLst>
                </a:gridCol>
                <a:gridCol w="2110740">
                  <a:extLst>
                    <a:ext uri="{9D8B030D-6E8A-4147-A177-3AD203B41FA5}">
                      <a16:colId xmlns:a16="http://schemas.microsoft.com/office/drawing/2014/main" val="3216557593"/>
                    </a:ext>
                  </a:extLst>
                </a:gridCol>
                <a:gridCol w="1447800">
                  <a:extLst>
                    <a:ext uri="{9D8B030D-6E8A-4147-A177-3AD203B41FA5}">
                      <a16:colId xmlns:a16="http://schemas.microsoft.com/office/drawing/2014/main" val="1333191769"/>
                    </a:ext>
                  </a:extLst>
                </a:gridCol>
                <a:gridCol w="1511513">
                  <a:extLst>
                    <a:ext uri="{9D8B030D-6E8A-4147-A177-3AD203B41FA5}">
                      <a16:colId xmlns:a16="http://schemas.microsoft.com/office/drawing/2014/main" val="413819524"/>
                    </a:ext>
                  </a:extLst>
                </a:gridCol>
                <a:gridCol w="3421379">
                  <a:extLst>
                    <a:ext uri="{9D8B030D-6E8A-4147-A177-3AD203B41FA5}">
                      <a16:colId xmlns:a16="http://schemas.microsoft.com/office/drawing/2014/main" val="1513531665"/>
                    </a:ext>
                  </a:extLst>
                </a:gridCol>
              </a:tblGrid>
              <a:tr h="640080">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70840">
                <a:tc>
                  <a:txBody>
                    <a:bodyPr/>
                    <a:lstStyle/>
                    <a:p>
                      <a:pPr lvl="0">
                        <a:buNone/>
                      </a:pPr>
                      <a:r>
                        <a:rPr lang="en-US" sz="1800" b="0" i="0" u="none" strike="noStrike" noProof="0">
                          <a:latin typeface="Calibri"/>
                        </a:rPr>
                        <a:t>Martin </a:t>
                      </a:r>
                      <a:r>
                        <a:rPr lang="en-US" sz="1800" b="0" i="0" u="none" strike="noStrike" noProof="0" err="1">
                          <a:latin typeface="Calibri"/>
                        </a:rPr>
                        <a:t>Gromniak</a:t>
                      </a:r>
                      <a:r>
                        <a:rPr lang="en-US" sz="1800" b="0" i="0" u="none" strike="noStrike" noProof="0">
                          <a:latin typeface="Calibri"/>
                        </a:rPr>
                        <a:t>,</a:t>
                      </a:r>
                    </a:p>
                    <a:p>
                      <a:pPr lvl="0">
                        <a:buNone/>
                      </a:pPr>
                      <a:r>
                        <a:rPr lang="en-US" sz="1800" b="0" i="0" u="none" strike="noStrike" noProof="0">
                          <a:latin typeface="Calibri"/>
                        </a:rPr>
                        <a:t>Jonas Stenzel</a:t>
                      </a:r>
                      <a:endParaRPr lang="en-US"/>
                    </a:p>
                  </a:txBody>
                  <a:tcPr/>
                </a:tc>
                <a:tc>
                  <a:txBody>
                    <a:bodyPr/>
                    <a:lstStyle/>
                    <a:p>
                      <a:pPr lvl="0" algn="l">
                        <a:lnSpc>
                          <a:spcPct val="100000"/>
                        </a:lnSpc>
                        <a:spcBef>
                          <a:spcPts val="0"/>
                        </a:spcBef>
                        <a:spcAft>
                          <a:spcPts val="0"/>
                        </a:spcAft>
                        <a:buNone/>
                      </a:pPr>
                      <a:r>
                        <a:rPr lang="en-US" i="0"/>
                        <a:t>Deep Reinforcement Learning for Mobile Robot Navigation</a:t>
                      </a:r>
                      <a:endParaRPr lang="en-US"/>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buNone/>
                      </a:pPr>
                      <a:r>
                        <a:rPr lang="en-US" sz="1800" b="0" i="0" u="none" strike="noStrike" noProof="0"/>
                        <a:t>Asia-Pacific Conference on Intelligent Robot Systems (ACIRS)</a:t>
                      </a:r>
                      <a:endParaRPr lang="en-US" u="none"/>
                    </a:p>
                  </a:txBody>
                  <a:tcPr/>
                </a:tc>
                <a:tc>
                  <a:txBody>
                    <a:bodyPr/>
                    <a:lstStyle/>
                    <a:p>
                      <a:pPr marL="285750" indent="-285750">
                        <a:buFont typeface="Arial"/>
                        <a:buChar char="•"/>
                      </a:pPr>
                      <a:r>
                        <a:rPr lang="en-US"/>
                        <a:t>Developed training procedure, set of actions available, suitable state representation, and a reward function.</a:t>
                      </a:r>
                    </a:p>
                    <a:p>
                      <a:pPr marL="285750" lvl="0" indent="-285750">
                        <a:buFont typeface="Arial"/>
                        <a:buChar char="•"/>
                      </a:pPr>
                      <a:r>
                        <a:rPr lang="en-US" sz="1800" b="0" i="0" u="none" strike="noStrike" noProof="0">
                          <a:latin typeface="Calibri"/>
                        </a:rPr>
                        <a:t>Evaluated using a simulated real-time environment</a:t>
                      </a:r>
                    </a:p>
                    <a:p>
                      <a:pPr marL="285750" lvl="0" indent="-285750">
                        <a:buFont typeface="Arial"/>
                        <a:buChar char="•"/>
                      </a:pPr>
                      <a:r>
                        <a:rPr lang="en-US" sz="1800" b="0" i="0" u="none" strike="noStrike" noProof="0"/>
                        <a:t>The experimental</a:t>
                      </a:r>
                      <a:br>
                        <a:rPr lang="en-US" sz="1800" b="0" i="0" u="none" strike="noStrike" noProof="0"/>
                      </a:br>
                      <a:r>
                        <a:rPr lang="en-US" sz="1800" b="0" i="0" u="none" strike="noStrike" noProof="0"/>
                        <a:t>evaluation showed that DRL can be applied successfully to</a:t>
                      </a:r>
                      <a:br>
                        <a:rPr lang="en-US" sz="1800" b="0" i="0" u="none" strike="noStrike" noProof="0"/>
                      </a:br>
                      <a:r>
                        <a:rPr lang="en-US" sz="1800" b="0" i="0" u="none" strike="noStrike" noProof="0"/>
                        <a:t>robot navigation.</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561503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E19A6F-F2F8-D2B4-0BF3-296522E1D92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2082162-D3B0-071D-F073-978C82CE87F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C110B3E4-72D3-5837-9E2F-050A2C60A98E}"/>
              </a:ext>
            </a:extLst>
          </p:cNvPr>
          <p:cNvSpPr txBox="1">
            <a:spLocks/>
          </p:cNvSpPr>
          <p:nvPr/>
        </p:nvSpPr>
        <p:spPr>
          <a:xfrm>
            <a:off x="946470" y="898912"/>
            <a:ext cx="50229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DDD527B7-260B-E9F4-2B08-9A872BB8587D}"/>
              </a:ext>
            </a:extLst>
          </p:cNvPr>
          <p:cNvGraphicFramePr>
            <a:graphicFrameLocks noGrp="1"/>
          </p:cNvGraphicFramePr>
          <p:nvPr/>
        </p:nvGraphicFramePr>
        <p:xfrm>
          <a:off x="912729" y="1580816"/>
          <a:ext cx="10418571" cy="4472940"/>
        </p:xfrm>
        <a:graphic>
          <a:graphicData uri="http://schemas.openxmlformats.org/drawingml/2006/table">
            <a:tbl>
              <a:tblPr firstRow="1" bandRow="1">
                <a:tableStyleId>{5940675A-B579-460E-94D1-54222C63F5DA}</a:tableStyleId>
              </a:tblPr>
              <a:tblGrid>
                <a:gridCol w="1660357">
                  <a:extLst>
                    <a:ext uri="{9D8B030D-6E8A-4147-A177-3AD203B41FA5}">
                      <a16:colId xmlns:a16="http://schemas.microsoft.com/office/drawing/2014/main" val="1445812120"/>
                    </a:ext>
                  </a:extLst>
                </a:gridCol>
                <a:gridCol w="1876925">
                  <a:extLst>
                    <a:ext uri="{9D8B030D-6E8A-4147-A177-3AD203B41FA5}">
                      <a16:colId xmlns:a16="http://schemas.microsoft.com/office/drawing/2014/main" val="3216557593"/>
                    </a:ext>
                  </a:extLst>
                </a:gridCol>
                <a:gridCol w="1479884">
                  <a:extLst>
                    <a:ext uri="{9D8B030D-6E8A-4147-A177-3AD203B41FA5}">
                      <a16:colId xmlns:a16="http://schemas.microsoft.com/office/drawing/2014/main" val="1333191769"/>
                    </a:ext>
                  </a:extLst>
                </a:gridCol>
                <a:gridCol w="1949115">
                  <a:extLst>
                    <a:ext uri="{9D8B030D-6E8A-4147-A177-3AD203B41FA5}">
                      <a16:colId xmlns:a16="http://schemas.microsoft.com/office/drawing/2014/main" val="413819524"/>
                    </a:ext>
                  </a:extLst>
                </a:gridCol>
                <a:gridCol w="3452290">
                  <a:extLst>
                    <a:ext uri="{9D8B030D-6E8A-4147-A177-3AD203B41FA5}">
                      <a16:colId xmlns:a16="http://schemas.microsoft.com/office/drawing/2014/main" val="1513531665"/>
                    </a:ext>
                  </a:extLst>
                </a:gridCol>
              </a:tblGrid>
              <a:tr h="623285">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832860">
                <a:tc>
                  <a:txBody>
                    <a:bodyPr/>
                    <a:lstStyle/>
                    <a:p>
                      <a:pPr lvl="0">
                        <a:buNone/>
                      </a:pPr>
                      <a:r>
                        <a:rPr lang="en-US" sz="1800" b="0" i="0" u="none" strike="noStrike" noProof="0"/>
                        <a:t>Jing Xin</a:t>
                      </a:r>
                      <a:r>
                        <a:rPr lang="en-US" sz="1800" b="0" i="0" u="none" strike="noStrike" noProof="0">
                          <a:latin typeface="Calibri"/>
                        </a:rPr>
                        <a:t>, </a:t>
                      </a:r>
                      <a:r>
                        <a:rPr lang="en-US" sz="1800" b="0" i="0" u="none" strike="noStrike" noProof="0"/>
                        <a:t>Huan Zhao,</a:t>
                      </a:r>
                      <a:endParaRPr lang="en-US" sz="1800" b="0" i="0" u="none" strike="noStrike" noProof="0">
                        <a:latin typeface="Calibri"/>
                      </a:endParaRPr>
                    </a:p>
                    <a:p>
                      <a:pPr lvl="0">
                        <a:buNone/>
                      </a:pPr>
                      <a:r>
                        <a:rPr lang="en-US" sz="1800" b="0" i="0" u="none" strike="noStrike" noProof="0"/>
                        <a:t>Ding Liu</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Application of Deep Reinforcement Learning in Mobile Robot Path Planning </a:t>
                      </a:r>
                      <a:endParaRPr lang="en-US"/>
                    </a:p>
                    <a:p>
                      <a:pPr lvl="0" algn="l">
                        <a:lnSpc>
                          <a:spcPct val="100000"/>
                        </a:lnSpc>
                        <a:spcBef>
                          <a:spcPts val="0"/>
                        </a:spcBef>
                        <a:spcAft>
                          <a:spcPts val="0"/>
                        </a:spcAft>
                        <a:buNone/>
                      </a:pPr>
                      <a:endParaRPr lang="en-US" i="0"/>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IEEE robotics and automation letters</a:t>
                      </a:r>
                      <a:endParaRPr lang="en-US"/>
                    </a:p>
                    <a:p>
                      <a:pPr lvl="0">
                        <a:buNone/>
                      </a:pPr>
                      <a:endParaRPr lang="en-US" sz="1800" b="0" i="0" u="none" strike="noStrike" noProof="0"/>
                    </a:p>
                  </a:txBody>
                  <a:tcPr/>
                </a:tc>
                <a:tc>
                  <a:txBody>
                    <a:bodyPr/>
                    <a:lstStyle/>
                    <a:p>
                      <a:pPr marL="285750" lvl="0" indent="-285750" algn="l">
                        <a:lnSpc>
                          <a:spcPct val="100000"/>
                        </a:lnSpc>
                        <a:spcBef>
                          <a:spcPts val="0"/>
                        </a:spcBef>
                        <a:spcAft>
                          <a:spcPts val="0"/>
                        </a:spcAft>
                        <a:buFont typeface="Arial"/>
                        <a:buChar char="•"/>
                      </a:pPr>
                      <a:r>
                        <a:rPr lang="en-US" sz="1800" b="0" i="0" u="none" strike="noStrike" noProof="0">
                          <a:latin typeface="Calibri"/>
                        </a:rPr>
                        <a:t>A Deep Q-network (DQN) is designed and trained to approximate the mobile robot state-action value function and Q value corresponding to each possible mobile robot action is determined by the well trained DQN.</a:t>
                      </a:r>
                      <a:endParaRPr lang="en-US"/>
                    </a:p>
                    <a:p>
                      <a:pPr marL="285750" lvl="0" indent="-285750">
                        <a:buFont typeface="Arial"/>
                        <a:buChar char="•"/>
                      </a:pPr>
                      <a:r>
                        <a:rPr lang="en-US" sz="1800" b="0" i="0" u="none" strike="noStrike" noProof="0">
                          <a:latin typeface="Calibri"/>
                        </a:rPr>
                        <a:t>The current optimal mobile robot action is selected by the action selection strategy to  the goal point while avoiding obstacles ultimately</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3400631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316C51-1BB6-02EA-99AC-121DB34C6865}"/>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23" name="TextBox 22">
            <a:extLst>
              <a:ext uri="{FF2B5EF4-FFF2-40B4-BE49-F238E27FC236}">
                <a16:creationId xmlns:a16="http://schemas.microsoft.com/office/drawing/2014/main" id="{4736E161-4B68-EEE6-007F-782542FB585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25" name="Subtitle 2">
            <a:extLst>
              <a:ext uri="{FF2B5EF4-FFF2-40B4-BE49-F238E27FC236}">
                <a16:creationId xmlns:a16="http://schemas.microsoft.com/office/drawing/2014/main" id="{2A903257-E50E-0AF1-4C7F-3D9AE07210D5}"/>
              </a:ext>
            </a:extLst>
          </p:cNvPr>
          <p:cNvSpPr txBox="1">
            <a:spLocks/>
          </p:cNvSpPr>
          <p:nvPr/>
        </p:nvSpPr>
        <p:spPr>
          <a:xfrm>
            <a:off x="946470" y="898912"/>
            <a:ext cx="5539508"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 - SARSA</a:t>
            </a:r>
          </a:p>
        </p:txBody>
      </p:sp>
      <p:sp>
        <p:nvSpPr>
          <p:cNvPr id="27" name="TextBox 26">
            <a:extLst>
              <a:ext uri="{FF2B5EF4-FFF2-40B4-BE49-F238E27FC236}">
                <a16:creationId xmlns:a16="http://schemas.microsoft.com/office/drawing/2014/main" id="{0A431991-2AAF-3A67-4355-121D094149C6}"/>
              </a:ext>
            </a:extLst>
          </p:cNvPr>
          <p:cNvSpPr txBox="1"/>
          <p:nvPr/>
        </p:nvSpPr>
        <p:spPr>
          <a:xfrm>
            <a:off x="949036" y="1713923"/>
            <a:ext cx="101409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Reinforcement learning</a:t>
            </a:r>
            <a:r>
              <a:rPr lang="en-US">
                <a:latin typeface="Arial"/>
                <a:ea typeface="+mn-lt"/>
                <a:cs typeface="+mn-lt"/>
              </a:rPr>
              <a:t> is a machine learning training method based on rewarding desired behaviors and/or punishing undesired ones. In general, a reinforcement learning agent is able to perceive and interpret its environment, take actions and learn through trial and error. </a:t>
            </a:r>
            <a:endParaRPr lang="en-US">
              <a:latin typeface="Arial"/>
              <a:cs typeface="Arial"/>
            </a:endParaRPr>
          </a:p>
          <a:p>
            <a:pPr algn="just"/>
            <a:endParaRPr lang="en-US">
              <a:latin typeface="Arial"/>
              <a:ea typeface="Calibri" panose="020F0502020204030204"/>
              <a:cs typeface="Calibri" panose="020F0502020204030204"/>
            </a:endParaRPr>
          </a:p>
          <a:p>
            <a:pPr algn="just"/>
            <a:endParaRPr lang="en-US">
              <a:latin typeface="Arial"/>
              <a:ea typeface="Calibri" panose="020F0502020204030204"/>
              <a:cs typeface="Calibri" panose="020F0502020204030204"/>
            </a:endParaRPr>
          </a:p>
        </p:txBody>
      </p:sp>
      <p:pic>
        <p:nvPicPr>
          <p:cNvPr id="29" name="Picture 5" descr="Diagram&#10;&#10;Description automatically generated">
            <a:extLst>
              <a:ext uri="{FF2B5EF4-FFF2-40B4-BE49-F238E27FC236}">
                <a16:creationId xmlns:a16="http://schemas.microsoft.com/office/drawing/2014/main" id="{5DB6BA87-2768-C770-19A3-BC50334ACBA2}"/>
              </a:ext>
            </a:extLst>
          </p:cNvPr>
          <p:cNvPicPr>
            <a:picLocks noChangeAspect="1"/>
          </p:cNvPicPr>
          <p:nvPr/>
        </p:nvPicPr>
        <p:blipFill>
          <a:blip r:embed="rId2"/>
          <a:stretch>
            <a:fillRect/>
          </a:stretch>
        </p:blipFill>
        <p:spPr>
          <a:xfrm>
            <a:off x="1240093" y="2951931"/>
            <a:ext cx="4250161" cy="1746362"/>
          </a:xfrm>
          <a:prstGeom prst="rect">
            <a:avLst/>
          </a:prstGeom>
        </p:spPr>
      </p:pic>
      <p:sp>
        <p:nvSpPr>
          <p:cNvPr id="31" name="TextBox 30">
            <a:extLst>
              <a:ext uri="{FF2B5EF4-FFF2-40B4-BE49-F238E27FC236}">
                <a16:creationId xmlns:a16="http://schemas.microsoft.com/office/drawing/2014/main" id="{4A395E85-119A-E250-F1D1-864109109C9E}"/>
              </a:ext>
            </a:extLst>
          </p:cNvPr>
          <p:cNvSpPr txBox="1"/>
          <p:nvPr/>
        </p:nvSpPr>
        <p:spPr>
          <a:xfrm>
            <a:off x="946150" y="5439641"/>
            <a:ext cx="5817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Arial"/>
              <a:ea typeface="Calibri"/>
              <a:cs typeface="Arial"/>
            </a:endParaRPr>
          </a:p>
        </p:txBody>
      </p:sp>
      <p:sp>
        <p:nvSpPr>
          <p:cNvPr id="33" name="TextBox 32">
            <a:extLst>
              <a:ext uri="{FF2B5EF4-FFF2-40B4-BE49-F238E27FC236}">
                <a16:creationId xmlns:a16="http://schemas.microsoft.com/office/drawing/2014/main" id="{3AB8A17F-7585-B940-180B-B656F634273E}"/>
              </a:ext>
            </a:extLst>
          </p:cNvPr>
          <p:cNvSpPr txBox="1"/>
          <p:nvPr/>
        </p:nvSpPr>
        <p:spPr>
          <a:xfrm>
            <a:off x="1239088" y="4934192"/>
            <a:ext cx="4724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Arial"/>
                <a:ea typeface="+mn-lt"/>
                <a:cs typeface="+mn-lt"/>
              </a:rPr>
              <a:t>Figure 1: </a:t>
            </a:r>
            <a:r>
              <a:rPr lang="en-US" sz="1400">
                <a:latin typeface="Arial"/>
                <a:ea typeface="+mn-lt"/>
                <a:cs typeface="+mn-lt"/>
              </a:rPr>
              <a:t>SARSA Illustration</a:t>
            </a:r>
            <a:endParaRPr lang="en-US">
              <a:latin typeface="Arial"/>
              <a:cs typeface="Arial"/>
            </a:endParaRPr>
          </a:p>
          <a:p>
            <a:pPr algn="ctr"/>
            <a:r>
              <a:rPr lang="en-US" sz="1400">
                <a:latin typeface="Arial"/>
                <a:cs typeface="Arial"/>
              </a:rPr>
              <a:t>Reference: </a:t>
            </a:r>
            <a:r>
              <a:rPr lang="en-US" sz="1400">
                <a:latin typeface="Arial"/>
                <a:cs typeface="Arial"/>
                <a:hlinkClick r:id="rId3"/>
              </a:rPr>
              <a:t>https://medium.com/@vishnuvijayanpv/what-is-reinforcement-learning-e5dc827c8564</a:t>
            </a:r>
            <a:r>
              <a:rPr lang="en-US" sz="1400">
                <a:latin typeface="Arial"/>
                <a:cs typeface="Arial"/>
              </a:rPr>
              <a:t> </a:t>
            </a:r>
            <a:endParaRPr lang="en-US">
              <a:latin typeface="Arial"/>
              <a:cs typeface="Calibri" panose="020F0502020204030204"/>
            </a:endParaRPr>
          </a:p>
        </p:txBody>
      </p:sp>
      <p:sp>
        <p:nvSpPr>
          <p:cNvPr id="35" name="TextBox 34">
            <a:extLst>
              <a:ext uri="{FF2B5EF4-FFF2-40B4-BE49-F238E27FC236}">
                <a16:creationId xmlns:a16="http://schemas.microsoft.com/office/drawing/2014/main" id="{E8646013-CCED-C7D0-4225-0139E91FE877}"/>
              </a:ext>
            </a:extLst>
          </p:cNvPr>
          <p:cNvSpPr txBox="1"/>
          <p:nvPr/>
        </p:nvSpPr>
        <p:spPr>
          <a:xfrm>
            <a:off x="5978013" y="2868561"/>
            <a:ext cx="510294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Times New Roman"/>
              </a:rPr>
              <a:t>The SARSA algorithm involves learning the environment by choosing actions at each state using a policy function.</a:t>
            </a:r>
            <a:endParaRPr lang="en-US"/>
          </a:p>
          <a:p>
            <a:pPr marL="285750" indent="-285750" algn="just">
              <a:buFont typeface="Arial"/>
              <a:buChar char="•"/>
            </a:pPr>
            <a:r>
              <a:rPr lang="en-US">
                <a:latin typeface="Arial"/>
                <a:ea typeface="+mn-lt"/>
                <a:cs typeface="+mn-lt"/>
              </a:rPr>
              <a:t>At each state, an action is chosen and then the environment provides the reward for that action along with the next state. Based on the reward, the Q-values are updated in the Q-table.</a:t>
            </a:r>
            <a:endParaRPr lang="en-US">
              <a:latin typeface="Arial"/>
              <a:cs typeface="Arial"/>
            </a:endParaRPr>
          </a:p>
        </p:txBody>
      </p:sp>
    </p:spTree>
    <p:extLst>
      <p:ext uri="{BB962C8B-B14F-4D97-AF65-F5344CB8AC3E}">
        <p14:creationId xmlns:p14="http://schemas.microsoft.com/office/powerpoint/2010/main" val="1327491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9</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961989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 - OBSTACLE DETECTION</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52494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Stereo vision</a:t>
            </a:r>
            <a:r>
              <a:rPr lang="en-US">
                <a:latin typeface="Arial"/>
                <a:ea typeface="+mn-lt"/>
                <a:cs typeface="+mn-lt"/>
              </a:rPr>
              <a:t> is used for the computation of depth based on the binocular disparity between the images of an object in left and right eyes.</a:t>
            </a:r>
            <a:endParaRPr lang="en-US">
              <a:latin typeface="Arial"/>
              <a:ea typeface="+mn-lt"/>
              <a:cs typeface="Arial"/>
            </a:endParaRPr>
          </a:p>
          <a:p>
            <a:pPr marL="285750" indent="-285750" algn="just">
              <a:buFont typeface="Arial,Sans-Serif"/>
              <a:buChar char="•"/>
            </a:pPr>
            <a:r>
              <a:rPr lang="en-US">
                <a:latin typeface="Arial"/>
                <a:ea typeface="+mn-lt"/>
                <a:cs typeface="Arial"/>
              </a:rPr>
              <a:t>Stereo Camera based</a:t>
            </a:r>
            <a:r>
              <a:rPr lang="en-US" b="1">
                <a:latin typeface="Arial"/>
                <a:ea typeface="+mn-lt"/>
                <a:cs typeface="Arial"/>
              </a:rPr>
              <a:t> </a:t>
            </a:r>
            <a:r>
              <a:rPr lang="en-US">
                <a:latin typeface="Arial"/>
                <a:ea typeface="+mn-lt"/>
                <a:cs typeface="Arial"/>
              </a:rPr>
              <a:t>depth estimation is used for detecting obstacles in the testing region</a:t>
            </a:r>
            <a:endParaRPr lang="en-US">
              <a:ea typeface="+mn-lt"/>
              <a:cs typeface="+mn-lt"/>
            </a:endParaRPr>
          </a:p>
          <a:p>
            <a:pPr marL="285750" indent="-285750" algn="just">
              <a:buFont typeface="Arial,Sans-Serif"/>
              <a:buChar char="•"/>
            </a:pPr>
            <a:r>
              <a:rPr lang="en-US">
                <a:latin typeface="Arial"/>
                <a:ea typeface="Calibri" panose="020F0502020204030204"/>
                <a:cs typeface="Arial"/>
              </a:rPr>
              <a:t>Generated depth map is processed by thresholding to identify objects within a certain distance.</a:t>
            </a:r>
          </a:p>
          <a:p>
            <a:pPr marL="285750" indent="-285750" algn="just">
              <a:buFont typeface="Arial,Sans-Serif"/>
              <a:buChar char="•"/>
            </a:pPr>
            <a:r>
              <a:rPr lang="en-US">
                <a:latin typeface="Arial"/>
                <a:ea typeface="Calibri" panose="020F0502020204030204"/>
                <a:cs typeface="Arial"/>
              </a:rPr>
              <a:t>This is then used to detect the presence of obstacles that are large enough in the immediate next cell of the testing space.</a:t>
            </a:r>
          </a:p>
          <a:p>
            <a:pPr marL="285750" indent="-285750" algn="just">
              <a:buFont typeface="Arial"/>
              <a:buChar char="•"/>
            </a:pPr>
            <a:endParaRPr lang="en-US">
              <a:latin typeface="Arial"/>
              <a:ea typeface="Calibri" panose="020F0502020204030204"/>
              <a:cs typeface="Arial"/>
            </a:endParaRPr>
          </a:p>
          <a:p>
            <a:pPr algn="just"/>
            <a:endParaRPr lang="en-US">
              <a:latin typeface="Arial"/>
              <a:ea typeface="Calibri" panose="020F0502020204030204"/>
              <a:cs typeface="Calibri" panose="020F0502020204030204"/>
            </a:endParaRPr>
          </a:p>
          <a:p>
            <a:pPr algn="just"/>
            <a:endParaRPr lang="en-US">
              <a:latin typeface="Arial"/>
              <a:ea typeface="Calibri" panose="020F0502020204030204"/>
              <a:cs typeface="Calibri" panose="020F0502020204030204"/>
            </a:endParaRPr>
          </a:p>
        </p:txBody>
      </p:sp>
      <p:pic>
        <p:nvPicPr>
          <p:cNvPr id="11" name="Picture 11" descr="A picture containing text, electronics, monitor, indoor&#10;&#10;Description automatically generated">
            <a:extLst>
              <a:ext uri="{FF2B5EF4-FFF2-40B4-BE49-F238E27FC236}">
                <a16:creationId xmlns:a16="http://schemas.microsoft.com/office/drawing/2014/main" id="{CD52A214-7257-332C-A16E-08D08DC90ACB}"/>
              </a:ext>
            </a:extLst>
          </p:cNvPr>
          <p:cNvPicPr>
            <a:picLocks noChangeAspect="1"/>
          </p:cNvPicPr>
          <p:nvPr/>
        </p:nvPicPr>
        <p:blipFill>
          <a:blip r:embed="rId2"/>
          <a:stretch>
            <a:fillRect/>
          </a:stretch>
        </p:blipFill>
        <p:spPr>
          <a:xfrm>
            <a:off x="6580239" y="1719478"/>
            <a:ext cx="4537587" cy="3369881"/>
          </a:xfrm>
          <a:prstGeom prst="rect">
            <a:avLst/>
          </a:prstGeom>
        </p:spPr>
      </p:pic>
      <p:sp>
        <p:nvSpPr>
          <p:cNvPr id="13" name="TextBox 12">
            <a:extLst>
              <a:ext uri="{FF2B5EF4-FFF2-40B4-BE49-F238E27FC236}">
                <a16:creationId xmlns:a16="http://schemas.microsoft.com/office/drawing/2014/main" id="{2AB3C161-3085-FFC7-BFD8-1D9FF05EDEF0}"/>
              </a:ext>
            </a:extLst>
          </p:cNvPr>
          <p:cNvSpPr txBox="1"/>
          <p:nvPr/>
        </p:nvSpPr>
        <p:spPr>
          <a:xfrm>
            <a:off x="6585378" y="5290611"/>
            <a:ext cx="47243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Arial"/>
                <a:ea typeface="+mn-lt"/>
                <a:cs typeface="+mn-lt"/>
              </a:rPr>
              <a:t>Figure 2: </a:t>
            </a:r>
            <a:r>
              <a:rPr lang="en-US" sz="1400">
                <a:latin typeface="Arial"/>
                <a:ea typeface="+mn-lt"/>
                <a:cs typeface="+mn-lt"/>
              </a:rPr>
              <a:t>Obstacle</a:t>
            </a:r>
            <a:r>
              <a:rPr lang="en-US" sz="1400">
                <a:latin typeface="Arial"/>
                <a:cs typeface="Calibri"/>
              </a:rPr>
              <a:t> detection output using stereo camera depth estimation</a:t>
            </a:r>
            <a:endParaRPr lang="en-US">
              <a:latin typeface="Arial"/>
              <a:cs typeface="Arial"/>
            </a:endParaRPr>
          </a:p>
        </p:txBody>
      </p:sp>
    </p:spTree>
    <p:extLst>
      <p:ext uri="{BB962C8B-B14F-4D97-AF65-F5344CB8AC3E}">
        <p14:creationId xmlns:p14="http://schemas.microsoft.com/office/powerpoint/2010/main" val="70704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E7A1F3-39C0-4F7F-948B-5AC34FC25624}"/>
              </a:ext>
            </a:extLst>
          </p:cNvPr>
          <p:cNvSpPr txBox="1"/>
          <p:nvPr/>
        </p:nvSpPr>
        <p:spPr>
          <a:xfrm>
            <a:off x="951270" y="1713270"/>
            <a:ext cx="598784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To perform hardware implementation, a robot is designed using NVIDIA Jetson Nano Developer Kit as the Micro-controller and XBOX 360 Kinect camera. </a:t>
            </a:r>
            <a:endParaRPr lang="en-US">
              <a:latin typeface="Calibri" panose="020F0502020204030204"/>
              <a:cs typeface="Calibri"/>
            </a:endParaRPr>
          </a:p>
          <a:p>
            <a:pPr marL="285750" indent="-285750" algn="just">
              <a:buFont typeface="Arial"/>
              <a:buChar char="•"/>
            </a:pPr>
            <a:r>
              <a:rPr lang="en-US">
                <a:latin typeface="Arial"/>
                <a:cs typeface="Arial"/>
              </a:rPr>
              <a:t>The Kinect camera provides the required depth map by utilizing a stereo camera setup along with an IR camera. </a:t>
            </a:r>
            <a:endParaRPr lang="en-US">
              <a:latin typeface="Calibri" panose="020F0502020204030204"/>
              <a:cs typeface="Calibri"/>
            </a:endParaRPr>
          </a:p>
          <a:p>
            <a:pPr marL="285750" indent="-285750" algn="just">
              <a:buFont typeface="Arial"/>
              <a:buChar char="•"/>
            </a:pPr>
            <a:r>
              <a:rPr lang="en-US">
                <a:latin typeface="Arial"/>
                <a:cs typeface="Arial"/>
              </a:rPr>
              <a:t>An MPU6050 sensor is used to accurately turn by integrating the angular velocity output of the sensor to obtain angular displacement. </a:t>
            </a:r>
            <a:endParaRPr lang="en-US">
              <a:latin typeface="Calibri" panose="020F0502020204030204"/>
              <a:cs typeface="Calibri"/>
            </a:endParaRPr>
          </a:p>
          <a:p>
            <a:pPr marL="285750" indent="-285750" algn="just">
              <a:buFont typeface="Arial"/>
              <a:buChar char="•"/>
            </a:pPr>
            <a:r>
              <a:rPr lang="en-US">
                <a:latin typeface="Arial"/>
                <a:cs typeface="Arial"/>
              </a:rPr>
              <a:t>A Li-Po battery is used to power four 12V 100 RPM DC motors which are controlled by the L298N motor driver. </a:t>
            </a:r>
          </a:p>
          <a:p>
            <a:pPr marL="285750" indent="-285750" algn="just">
              <a:buFont typeface="Arial"/>
              <a:buChar char="•"/>
            </a:pPr>
            <a:r>
              <a:rPr lang="en-US">
                <a:latin typeface="Arial"/>
                <a:cs typeface="Arial"/>
              </a:rPr>
              <a:t>The Jetson Nano and the Kinect camera are currently externally powered using a 5V4A AC.</a:t>
            </a:r>
          </a:p>
        </p:txBody>
      </p:sp>
      <p:sp>
        <p:nvSpPr>
          <p:cNvPr id="6" name="Rectangle 5">
            <a:extLst>
              <a:ext uri="{FF2B5EF4-FFF2-40B4-BE49-F238E27FC236}">
                <a16:creationId xmlns:a16="http://schemas.microsoft.com/office/drawing/2014/main" id="{3D6AF972-732E-AEDB-914E-48A3FE643A2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8" name="TextBox 7">
            <a:extLst>
              <a:ext uri="{FF2B5EF4-FFF2-40B4-BE49-F238E27FC236}">
                <a16:creationId xmlns:a16="http://schemas.microsoft.com/office/drawing/2014/main" id="{C40909A8-2D20-A607-CD29-2A54E7603D6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10</a:t>
            </a:r>
          </a:p>
        </p:txBody>
      </p:sp>
      <p:sp>
        <p:nvSpPr>
          <p:cNvPr id="10" name="Subtitle 2">
            <a:extLst>
              <a:ext uri="{FF2B5EF4-FFF2-40B4-BE49-F238E27FC236}">
                <a16:creationId xmlns:a16="http://schemas.microsoft.com/office/drawing/2014/main" id="{2E73726E-59EF-E093-856B-7B7BEA54B9C7}"/>
              </a:ext>
            </a:extLst>
          </p:cNvPr>
          <p:cNvSpPr txBox="1">
            <a:spLocks/>
          </p:cNvSpPr>
          <p:nvPr/>
        </p:nvSpPr>
        <p:spPr>
          <a:xfrm>
            <a:off x="946470" y="898912"/>
            <a:ext cx="10000894"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 – HARDWARE IMPLEMENTATION</a:t>
            </a:r>
          </a:p>
        </p:txBody>
      </p:sp>
      <p:sp>
        <p:nvSpPr>
          <p:cNvPr id="3" name="TextBox 2">
            <a:extLst>
              <a:ext uri="{FF2B5EF4-FFF2-40B4-BE49-F238E27FC236}">
                <a16:creationId xmlns:a16="http://schemas.microsoft.com/office/drawing/2014/main" id="{478287D3-6832-A16A-231D-CDD6B6C79CC7}"/>
              </a:ext>
            </a:extLst>
          </p:cNvPr>
          <p:cNvSpPr txBox="1"/>
          <p:nvPr/>
        </p:nvSpPr>
        <p:spPr>
          <a:xfrm>
            <a:off x="7833852" y="5129980"/>
            <a:ext cx="32716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3: </a:t>
            </a:r>
            <a:r>
              <a:rPr lang="en-US" sz="1400" dirty="0">
                <a:latin typeface="Arial"/>
              </a:rPr>
              <a:t>Testing space with robot and obstacles</a:t>
            </a:r>
            <a:endParaRPr lang="en-US" sz="1400" dirty="0">
              <a:latin typeface="Arial"/>
              <a:cs typeface="Arial"/>
            </a:endParaRPr>
          </a:p>
        </p:txBody>
      </p:sp>
      <p:pic>
        <p:nvPicPr>
          <p:cNvPr id="5" name="Picture 6" descr="A picture containing indoor&#10;&#10;Description automatically generated">
            <a:extLst>
              <a:ext uri="{FF2B5EF4-FFF2-40B4-BE49-F238E27FC236}">
                <a16:creationId xmlns:a16="http://schemas.microsoft.com/office/drawing/2014/main" id="{7E854CE5-442A-9856-750B-B88861DD7ECA}"/>
              </a:ext>
            </a:extLst>
          </p:cNvPr>
          <p:cNvPicPr>
            <a:picLocks noChangeAspect="1"/>
          </p:cNvPicPr>
          <p:nvPr/>
        </p:nvPicPr>
        <p:blipFill>
          <a:blip r:embed="rId2"/>
          <a:stretch>
            <a:fillRect/>
          </a:stretch>
        </p:blipFill>
        <p:spPr>
          <a:xfrm>
            <a:off x="7379110" y="1872487"/>
            <a:ext cx="4095135" cy="3051574"/>
          </a:xfrm>
          <a:prstGeom prst="rect">
            <a:avLst/>
          </a:prstGeom>
        </p:spPr>
      </p:pic>
    </p:spTree>
    <p:extLst>
      <p:ext uri="{BB962C8B-B14F-4D97-AF65-F5344CB8AC3E}">
        <p14:creationId xmlns:p14="http://schemas.microsoft.com/office/powerpoint/2010/main" val="332989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215C9B1-30C0-C500-D5B7-61D19853ECD0}"/>
              </a:ext>
            </a:extLst>
          </p:cNvPr>
          <p:cNvPicPr>
            <a:picLocks noChangeAspect="1"/>
          </p:cNvPicPr>
          <p:nvPr/>
        </p:nvPicPr>
        <p:blipFill>
          <a:blip r:embed="rId2"/>
          <a:stretch>
            <a:fillRect/>
          </a:stretch>
        </p:blipFill>
        <p:spPr>
          <a:xfrm>
            <a:off x="2475271" y="1367350"/>
            <a:ext cx="7487264" cy="3803750"/>
          </a:xfrm>
          <a:prstGeom prst="rect">
            <a:avLst/>
          </a:prstGeom>
        </p:spPr>
      </p:pic>
      <p:sp>
        <p:nvSpPr>
          <p:cNvPr id="5" name="Rectangle 4">
            <a:extLst>
              <a:ext uri="{FF2B5EF4-FFF2-40B4-BE49-F238E27FC236}">
                <a16:creationId xmlns:a16="http://schemas.microsoft.com/office/drawing/2014/main" id="{F3BE6E36-AB21-4F55-8A21-D44FF0C7232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a:p>
            <a:pPr algn="ctr"/>
            <a:endParaRPr lang="en-US">
              <a:latin typeface="Arial"/>
              <a:cs typeface="Arial"/>
            </a:endParaRPr>
          </a:p>
        </p:txBody>
      </p:sp>
      <p:sp>
        <p:nvSpPr>
          <p:cNvPr id="7" name="TextBox 6">
            <a:extLst>
              <a:ext uri="{FF2B5EF4-FFF2-40B4-BE49-F238E27FC236}">
                <a16:creationId xmlns:a16="http://schemas.microsoft.com/office/drawing/2014/main" id="{409DCA4C-DE68-7590-251B-FDE3548786C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11</a:t>
            </a:r>
          </a:p>
        </p:txBody>
      </p:sp>
      <p:sp>
        <p:nvSpPr>
          <p:cNvPr id="9" name="Subtitle 2">
            <a:extLst>
              <a:ext uri="{FF2B5EF4-FFF2-40B4-BE49-F238E27FC236}">
                <a16:creationId xmlns:a16="http://schemas.microsoft.com/office/drawing/2014/main" id="{686B6DFE-57D6-C781-A75F-DC9C3F000FE5}"/>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ROBOT DESIGNED</a:t>
            </a:r>
            <a:endParaRPr lang="en-US"/>
          </a:p>
        </p:txBody>
      </p:sp>
      <p:sp>
        <p:nvSpPr>
          <p:cNvPr id="4" name="TextBox 3">
            <a:extLst>
              <a:ext uri="{FF2B5EF4-FFF2-40B4-BE49-F238E27FC236}">
                <a16:creationId xmlns:a16="http://schemas.microsoft.com/office/drawing/2014/main" id="{80283D9E-C806-A632-C1AA-2A1138552CA1}"/>
              </a:ext>
            </a:extLst>
          </p:cNvPr>
          <p:cNvSpPr txBox="1"/>
          <p:nvPr/>
        </p:nvSpPr>
        <p:spPr>
          <a:xfrm>
            <a:off x="3692014" y="5535561"/>
            <a:ext cx="47956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4: </a:t>
            </a:r>
            <a:r>
              <a:rPr lang="en-US" sz="1400" dirty="0">
                <a:latin typeface="Arial"/>
              </a:rPr>
              <a:t>Robot designed for hardware implementation</a:t>
            </a:r>
            <a:endParaRPr lang="en-US" sz="1400" dirty="0">
              <a:latin typeface="Arial"/>
              <a:cs typeface="Arial"/>
            </a:endParaRPr>
          </a:p>
        </p:txBody>
      </p:sp>
    </p:spTree>
    <p:extLst>
      <p:ext uri="{BB962C8B-B14F-4D97-AF65-F5344CB8AC3E}">
        <p14:creationId xmlns:p14="http://schemas.microsoft.com/office/powerpoint/2010/main" val="2125174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D6FF51-2962-069E-C826-DCC032AA002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68F9CC5C-1C2F-4FB1-13D8-70DABB9EFC4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12</a:t>
            </a:r>
          </a:p>
        </p:txBody>
      </p:sp>
      <p:sp>
        <p:nvSpPr>
          <p:cNvPr id="9" name="Subtitle 2">
            <a:extLst>
              <a:ext uri="{FF2B5EF4-FFF2-40B4-BE49-F238E27FC236}">
                <a16:creationId xmlns:a16="http://schemas.microsoft.com/office/drawing/2014/main" id="{92427B4C-2378-1D20-8AA8-517AB50F50C5}"/>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11" name="TextBox 10">
            <a:extLst>
              <a:ext uri="{FF2B5EF4-FFF2-40B4-BE49-F238E27FC236}">
                <a16:creationId xmlns:a16="http://schemas.microsoft.com/office/drawing/2014/main" id="{E3DB33E5-7A75-B0BD-DCBD-09698BD5084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3" name="TextBox 12">
            <a:extLst>
              <a:ext uri="{FF2B5EF4-FFF2-40B4-BE49-F238E27FC236}">
                <a16:creationId xmlns:a16="http://schemas.microsoft.com/office/drawing/2014/main" id="{44E8DFF2-C038-1091-7014-48862221712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15" name="Table 14">
            <a:extLst>
              <a:ext uri="{FF2B5EF4-FFF2-40B4-BE49-F238E27FC236}">
                <a16:creationId xmlns:a16="http://schemas.microsoft.com/office/drawing/2014/main" id="{3D193660-4FE3-3651-A6A3-58D5FFD7A05F}"/>
              </a:ext>
            </a:extLst>
          </p:cNvPr>
          <p:cNvGraphicFramePr>
            <a:graphicFrameLocks noGrp="1"/>
          </p:cNvGraphicFramePr>
          <p:nvPr>
            <p:extLst>
              <p:ext uri="{D42A27DB-BD31-4B8C-83A1-F6EECF244321}">
                <p14:modId xmlns:p14="http://schemas.microsoft.com/office/powerpoint/2010/main" val="4102276294"/>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latin typeface="Arial"/>
                        </a:rPr>
                        <a:t>COMPONENTS</a:t>
                      </a:r>
                      <a:endParaRPr lang="en-IN">
                        <a:effectLst/>
                        <a:latin typeface="Arial"/>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latin typeface="Arial"/>
                        </a:rPr>
                        <a:t>SPECIFICATION</a:t>
                      </a:r>
                      <a:endParaRPr lang="en-IN">
                        <a:effectLst/>
                        <a:latin typeface="Arial"/>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latin typeface="Arial"/>
                        </a:rPr>
                        <a:t>NUMBER USED</a:t>
                      </a:r>
                      <a:endParaRPr lang="en-IN">
                        <a:effectLst/>
                        <a:latin typeface="Arial"/>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latin typeface="Arial"/>
                        </a:rPr>
                        <a:t>Jetson Nano</a:t>
                      </a:r>
                      <a:endParaRPr lang="en-IN">
                        <a:effectLst/>
                        <a:latin typeface="Arial"/>
                      </a:endParaRPr>
                    </a:p>
                  </a:txBody>
                  <a:tcPr marL="0" marR="0" marT="0" marB="0" anchor="ctr"/>
                </a:tc>
                <a:tc>
                  <a:txBody>
                    <a:bodyPr/>
                    <a:lstStyle/>
                    <a:p>
                      <a:pPr marL="0" marR="0" rtl="0" latinLnBrk="0">
                        <a:lnSpc>
                          <a:spcPct val="107000"/>
                        </a:lnSpc>
                        <a:spcBef>
                          <a:spcPts val="0"/>
                        </a:spcBef>
                        <a:spcAft>
                          <a:spcPts val="0"/>
                        </a:spcAft>
                      </a:pPr>
                      <a:r>
                        <a:rPr lang="en-US" sz="1800">
                          <a:effectLst/>
                          <a:latin typeface="Arial"/>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Robot Chassis</a:t>
                      </a:r>
                      <a:endParaRPr lang="en-IN">
                        <a:effectLst/>
                        <a:latin typeface="Arial"/>
                      </a:endParaRPr>
                    </a:p>
                  </a:txBody>
                  <a:tcPr marL="0" marR="0" marT="0" marB="0" anchor="ctr"/>
                </a:tc>
                <a:tc>
                  <a:txBody>
                    <a:bodyPr/>
                    <a:lstStyle/>
                    <a:p>
                      <a:pPr marL="0" marR="0" rtl="0" latinLnBrk="0">
                        <a:lnSpc>
                          <a:spcPct val="107000"/>
                        </a:lnSpc>
                        <a:spcBef>
                          <a:spcPts val="0"/>
                        </a:spcBef>
                        <a:spcAft>
                          <a:spcPts val="0"/>
                        </a:spcAft>
                      </a:pPr>
                      <a:r>
                        <a:rPr lang="en-US" sz="1800">
                          <a:effectLst/>
                          <a:latin typeface="Arial"/>
                        </a:rPr>
                        <a:t>Dimensions:</a:t>
                      </a:r>
                      <a:endParaRPr lang="en-US">
                        <a:effectLst/>
                        <a:latin typeface="Arial"/>
                      </a:endParaRPr>
                    </a:p>
                    <a:p>
                      <a:pPr marL="0" marR="0" algn="just" rtl="0" eaLnBrk="1" latinLnBrk="0" hangingPunct="1">
                        <a:lnSpc>
                          <a:spcPct val="150000"/>
                        </a:lnSpc>
                        <a:spcBef>
                          <a:spcPts val="0"/>
                        </a:spcBef>
                        <a:spcAft>
                          <a:spcPts val="0"/>
                        </a:spcAft>
                        <a:tabLst>
                          <a:tab pos="3314700" algn="l"/>
                        </a:tabLst>
                      </a:pPr>
                      <a:r>
                        <a:rPr lang="en-US" sz="1800">
                          <a:effectLst/>
                          <a:latin typeface="Arial"/>
                        </a:rPr>
                        <a:t>250 x 200 x 46 mm</a:t>
                      </a:r>
                      <a:endParaRPr lang="en-US">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DC motor</a:t>
                      </a:r>
                      <a:endParaRPr lang="en-IN">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100 rpm</a:t>
                      </a:r>
                      <a:endParaRPr lang="en-IN">
                        <a:effectLst/>
                        <a:latin typeface="Arial"/>
                      </a:endParaRPr>
                    </a:p>
                    <a:p>
                      <a:pPr marL="0" marR="0" algn="just" rtl="0" eaLnBrk="1" latinLnBrk="0" hangingPunct="1">
                        <a:lnSpc>
                          <a:spcPct val="150000"/>
                        </a:lnSpc>
                        <a:spcBef>
                          <a:spcPts val="0"/>
                        </a:spcBef>
                        <a:spcAft>
                          <a:spcPts val="0"/>
                        </a:spcAft>
                        <a:tabLst>
                          <a:tab pos="3314700" algn="l"/>
                        </a:tabLst>
                      </a:pPr>
                      <a:r>
                        <a:rPr lang="en-IN" sz="1800">
                          <a:effectLst/>
                          <a:latin typeface="Arial"/>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2</a:t>
                      </a:r>
                      <a:endParaRPr lang="en-IN">
                        <a:effectLst/>
                        <a:latin typeface="Arial"/>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Wheels</a:t>
                      </a:r>
                      <a:endParaRPr lang="en-IN">
                        <a:effectLst/>
                        <a:latin typeface="Arial"/>
                      </a:endParaRPr>
                    </a:p>
                  </a:txBody>
                  <a:tcPr marL="0" marR="0" marT="0" marB="0" anchor="ctr"/>
                </a:tc>
                <a:tc>
                  <a:txBody>
                    <a:bodyPr/>
                    <a:lstStyle/>
                    <a:p>
                      <a:pPr marL="0" marR="0" rtl="0" latinLnBrk="0">
                        <a:lnSpc>
                          <a:spcPct val="107000"/>
                        </a:lnSpc>
                        <a:spcBef>
                          <a:spcPts val="0"/>
                        </a:spcBef>
                        <a:spcAft>
                          <a:spcPts val="0"/>
                        </a:spcAft>
                      </a:pPr>
                      <a:r>
                        <a:rPr lang="en-US" sz="1800">
                          <a:effectLst/>
                          <a:latin typeface="Arial"/>
                        </a:rPr>
                        <a:t>Diameter-130mm</a:t>
                      </a:r>
                      <a:endParaRPr lang="en-US">
                        <a:effectLst/>
                        <a:latin typeface="Arial"/>
                      </a:endParaRPr>
                    </a:p>
                    <a:p>
                      <a:pPr marL="0" marR="0" algn="just" rtl="0" eaLnBrk="1" latinLnBrk="0" hangingPunct="1">
                        <a:lnSpc>
                          <a:spcPct val="150000"/>
                        </a:lnSpc>
                        <a:spcBef>
                          <a:spcPts val="0"/>
                        </a:spcBef>
                        <a:spcAft>
                          <a:spcPts val="0"/>
                        </a:spcAft>
                        <a:tabLst>
                          <a:tab pos="3314700" algn="l"/>
                        </a:tabLst>
                      </a:pPr>
                      <a:r>
                        <a:rPr lang="en-US" sz="1800">
                          <a:effectLst/>
                          <a:latin typeface="Arial"/>
                        </a:rPr>
                        <a:t>Width-60mm</a:t>
                      </a:r>
                      <a:endParaRPr lang="en-US">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4</a:t>
                      </a:r>
                      <a:endParaRPr lang="en-IN">
                        <a:effectLst/>
                        <a:latin typeface="Arial"/>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latin typeface="Arial"/>
                        </a:rPr>
                        <a:t>Kinect v1 Camera</a:t>
                      </a:r>
                      <a:endParaRPr lang="en-IN">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latin typeface="Arial"/>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Motor Driver IC</a:t>
                      </a:r>
                      <a:endParaRPr lang="en-IN">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L298N</a:t>
                      </a:r>
                      <a:endParaRPr lang="en-IN">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MPU-6050</a:t>
                      </a: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latin typeface="Arial"/>
                        </a:rPr>
                        <a:t>6 Axis motion tracking</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Battery</a:t>
                      </a:r>
                      <a:endParaRPr lang="en-IN">
                        <a:effectLst/>
                        <a:latin typeface="Arial"/>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latin typeface="Arial"/>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latin typeface="Arial"/>
                        </a:rPr>
                        <a:t>1</a:t>
                      </a:r>
                      <a:endParaRPr lang="en-IN">
                        <a:effectLst/>
                        <a:latin typeface="Arial"/>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2580961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Diagram&#10;&#10;Description automatically generated">
            <a:extLst>
              <a:ext uri="{FF2B5EF4-FFF2-40B4-BE49-F238E27FC236}">
                <a16:creationId xmlns:a16="http://schemas.microsoft.com/office/drawing/2014/main" id="{2A0E908E-D6FE-609F-FDFB-87097EF4F540}"/>
              </a:ext>
            </a:extLst>
          </p:cNvPr>
          <p:cNvPicPr>
            <a:picLocks noChangeAspect="1"/>
          </p:cNvPicPr>
          <p:nvPr/>
        </p:nvPicPr>
        <p:blipFill>
          <a:blip r:embed="rId2"/>
          <a:stretch>
            <a:fillRect/>
          </a:stretch>
        </p:blipFill>
        <p:spPr>
          <a:xfrm>
            <a:off x="2148656" y="1556078"/>
            <a:ext cx="7716809" cy="4304983"/>
          </a:xfrm>
          <a:prstGeom prst="rect">
            <a:avLst/>
          </a:prstGeom>
        </p:spPr>
      </p:pic>
      <p:sp>
        <p:nvSpPr>
          <p:cNvPr id="7" name="Rectangle 6">
            <a:extLst>
              <a:ext uri="{FF2B5EF4-FFF2-40B4-BE49-F238E27FC236}">
                <a16:creationId xmlns:a16="http://schemas.microsoft.com/office/drawing/2014/main" id="{38602EDF-255A-B273-5CB9-F084509E5D2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a:p>
            <a:pPr algn="ctr"/>
            <a:endParaRPr lang="en-US">
              <a:latin typeface="Arial"/>
              <a:cs typeface="Arial"/>
            </a:endParaRPr>
          </a:p>
        </p:txBody>
      </p:sp>
      <p:sp>
        <p:nvSpPr>
          <p:cNvPr id="9" name="TextBox 8">
            <a:extLst>
              <a:ext uri="{FF2B5EF4-FFF2-40B4-BE49-F238E27FC236}">
                <a16:creationId xmlns:a16="http://schemas.microsoft.com/office/drawing/2014/main" id="{AF1316F5-2B6A-BED1-2A10-F9F5E7DD4EF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13</a:t>
            </a:r>
          </a:p>
        </p:txBody>
      </p:sp>
      <p:sp>
        <p:nvSpPr>
          <p:cNvPr id="3" name="Subtitle 2">
            <a:extLst>
              <a:ext uri="{FF2B5EF4-FFF2-40B4-BE49-F238E27FC236}">
                <a16:creationId xmlns:a16="http://schemas.microsoft.com/office/drawing/2014/main" id="{154A1215-B391-5FEE-C93C-50EDC68A57E2}"/>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FLOWCHART</a:t>
            </a:r>
          </a:p>
        </p:txBody>
      </p:sp>
    </p:spTree>
    <p:extLst>
      <p:ext uri="{BB962C8B-B14F-4D97-AF65-F5344CB8AC3E}">
        <p14:creationId xmlns:p14="http://schemas.microsoft.com/office/powerpoint/2010/main" val="428331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E19A6F-F2F8-D2B4-0BF3-296522E1D92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2082162-D3B0-071D-F073-978C82CE87F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C110B3E4-72D3-5837-9E2F-050A2C60A98E}"/>
              </a:ext>
            </a:extLst>
          </p:cNvPr>
          <p:cNvSpPr txBox="1">
            <a:spLocks/>
          </p:cNvSpPr>
          <p:nvPr/>
        </p:nvSpPr>
        <p:spPr>
          <a:xfrm>
            <a:off x="946470" y="898912"/>
            <a:ext cx="50229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DDD527B7-260B-E9F4-2B08-9A872BB8587D}"/>
              </a:ext>
            </a:extLst>
          </p:cNvPr>
          <p:cNvGraphicFramePr>
            <a:graphicFrameLocks noGrp="1"/>
          </p:cNvGraphicFramePr>
          <p:nvPr>
            <p:extLst>
              <p:ext uri="{D42A27DB-BD31-4B8C-83A1-F6EECF244321}">
                <p14:modId xmlns:p14="http://schemas.microsoft.com/office/powerpoint/2010/main" val="1339715431"/>
              </p:ext>
            </p:extLst>
          </p:nvPr>
        </p:nvGraphicFramePr>
        <p:xfrm>
          <a:off x="912729" y="1580816"/>
          <a:ext cx="10418571" cy="4472940"/>
        </p:xfrm>
        <a:graphic>
          <a:graphicData uri="http://schemas.openxmlformats.org/drawingml/2006/table">
            <a:tbl>
              <a:tblPr firstRow="1" bandRow="1">
                <a:tableStyleId>{5940675A-B579-460E-94D1-54222C63F5DA}</a:tableStyleId>
              </a:tblPr>
              <a:tblGrid>
                <a:gridCol w="1660357">
                  <a:extLst>
                    <a:ext uri="{9D8B030D-6E8A-4147-A177-3AD203B41FA5}">
                      <a16:colId xmlns:a16="http://schemas.microsoft.com/office/drawing/2014/main" val="1445812120"/>
                    </a:ext>
                  </a:extLst>
                </a:gridCol>
                <a:gridCol w="1876925">
                  <a:extLst>
                    <a:ext uri="{9D8B030D-6E8A-4147-A177-3AD203B41FA5}">
                      <a16:colId xmlns:a16="http://schemas.microsoft.com/office/drawing/2014/main" val="3216557593"/>
                    </a:ext>
                  </a:extLst>
                </a:gridCol>
                <a:gridCol w="1479884">
                  <a:extLst>
                    <a:ext uri="{9D8B030D-6E8A-4147-A177-3AD203B41FA5}">
                      <a16:colId xmlns:a16="http://schemas.microsoft.com/office/drawing/2014/main" val="1333191769"/>
                    </a:ext>
                  </a:extLst>
                </a:gridCol>
                <a:gridCol w="1949115">
                  <a:extLst>
                    <a:ext uri="{9D8B030D-6E8A-4147-A177-3AD203B41FA5}">
                      <a16:colId xmlns:a16="http://schemas.microsoft.com/office/drawing/2014/main" val="413819524"/>
                    </a:ext>
                  </a:extLst>
                </a:gridCol>
                <a:gridCol w="3452290">
                  <a:extLst>
                    <a:ext uri="{9D8B030D-6E8A-4147-A177-3AD203B41FA5}">
                      <a16:colId xmlns:a16="http://schemas.microsoft.com/office/drawing/2014/main" val="1513531665"/>
                    </a:ext>
                  </a:extLst>
                </a:gridCol>
              </a:tblGrid>
              <a:tr h="623285">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832860">
                <a:tc>
                  <a:txBody>
                    <a:bodyPr/>
                    <a:lstStyle/>
                    <a:p>
                      <a:pPr lvl="0">
                        <a:buNone/>
                      </a:pPr>
                      <a:r>
                        <a:rPr lang="en-US" sz="1800" b="0" i="0" u="none" strike="noStrike" noProof="0"/>
                        <a:t>Jing Xin</a:t>
                      </a:r>
                      <a:r>
                        <a:rPr lang="en-US" sz="1800" b="0" i="0" u="none" strike="noStrike" noProof="0">
                          <a:latin typeface="Calibri"/>
                        </a:rPr>
                        <a:t>, </a:t>
                      </a:r>
                      <a:r>
                        <a:rPr lang="en-US" sz="1800" b="0" i="0" u="none" strike="noStrike" noProof="0"/>
                        <a:t>Huan Zhao,</a:t>
                      </a:r>
                      <a:endParaRPr lang="en-US" sz="1800" b="0" i="0" u="none" strike="noStrike" noProof="0">
                        <a:latin typeface="Calibri"/>
                      </a:endParaRPr>
                    </a:p>
                    <a:p>
                      <a:pPr lvl="0">
                        <a:buNone/>
                      </a:pPr>
                      <a:r>
                        <a:rPr lang="en-US" sz="1800" b="0" i="0" u="none" strike="noStrike" noProof="0"/>
                        <a:t>Ding Liu</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Application of Deep Reinforcement Learning in Mobile Robot Path Planning </a:t>
                      </a:r>
                      <a:endParaRPr lang="en-US"/>
                    </a:p>
                    <a:p>
                      <a:pPr lvl="0" algn="l">
                        <a:lnSpc>
                          <a:spcPct val="100000"/>
                        </a:lnSpc>
                        <a:spcBef>
                          <a:spcPts val="0"/>
                        </a:spcBef>
                        <a:spcAft>
                          <a:spcPts val="0"/>
                        </a:spcAft>
                        <a:buNone/>
                      </a:pPr>
                      <a:endParaRPr lang="en-US" i="0"/>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IEEE robotics and automation letters</a:t>
                      </a:r>
                      <a:endParaRPr lang="en-US"/>
                    </a:p>
                    <a:p>
                      <a:pPr lvl="0">
                        <a:buNone/>
                      </a:pPr>
                      <a:endParaRPr lang="en-US" sz="1800" b="0" i="0" u="none" strike="noStrike" noProof="0"/>
                    </a:p>
                  </a:txBody>
                  <a:tcPr/>
                </a:tc>
                <a:tc>
                  <a:txBody>
                    <a:bodyPr/>
                    <a:lstStyle/>
                    <a:p>
                      <a:pPr marL="285750" lvl="0" indent="-285750" algn="l">
                        <a:lnSpc>
                          <a:spcPct val="100000"/>
                        </a:lnSpc>
                        <a:spcBef>
                          <a:spcPts val="0"/>
                        </a:spcBef>
                        <a:spcAft>
                          <a:spcPts val="0"/>
                        </a:spcAft>
                        <a:buFont typeface="Arial"/>
                        <a:buChar char="•"/>
                      </a:pPr>
                      <a:r>
                        <a:rPr lang="en-US" sz="1800" b="0" i="0" u="none" strike="noStrike" noProof="0">
                          <a:latin typeface="Calibri"/>
                        </a:rPr>
                        <a:t>A Deep Q-network (DQN) is designed and trained to approximate the mobile robot state-action value function and Q value corresponding to each possible mobile robot action is determined by the well trained DQN.</a:t>
                      </a:r>
                      <a:endParaRPr lang="en-US"/>
                    </a:p>
                    <a:p>
                      <a:pPr marL="285750" lvl="0" indent="-285750">
                        <a:buFont typeface="Arial"/>
                        <a:buChar char="•"/>
                      </a:pPr>
                      <a:r>
                        <a:rPr lang="en-US" sz="1800" b="0" i="0" u="none" strike="noStrike" noProof="0">
                          <a:latin typeface="Calibri"/>
                        </a:rPr>
                        <a:t>The current optimal mobile robot action is selected by the action selection strategy to  the goal point while avoiding obstacles ultimately</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3552372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C1D036-5613-D149-9CDA-3BF35D747A1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EAC38407-C76D-8AE7-40F3-B35DEE1C5508}"/>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14</a:t>
            </a:r>
          </a:p>
        </p:txBody>
      </p:sp>
      <p:sp>
        <p:nvSpPr>
          <p:cNvPr id="9" name="Subtitle 2">
            <a:extLst>
              <a:ext uri="{FF2B5EF4-FFF2-40B4-BE49-F238E27FC236}">
                <a16:creationId xmlns:a16="http://schemas.microsoft.com/office/drawing/2014/main" id="{0CB6565C-579B-B29C-1529-8EC4A3FC7C1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FLOWCHART</a:t>
            </a:r>
          </a:p>
        </p:txBody>
      </p:sp>
      <p:pic>
        <p:nvPicPr>
          <p:cNvPr id="11" name="Picture 5" descr="Diagram&#10;&#10;Description automatically generated">
            <a:extLst>
              <a:ext uri="{FF2B5EF4-FFF2-40B4-BE49-F238E27FC236}">
                <a16:creationId xmlns:a16="http://schemas.microsoft.com/office/drawing/2014/main" id="{DA8F957F-E6FC-3260-0407-DA28177160E2}"/>
              </a:ext>
            </a:extLst>
          </p:cNvPr>
          <p:cNvPicPr>
            <a:picLocks noChangeAspect="1"/>
          </p:cNvPicPr>
          <p:nvPr/>
        </p:nvPicPr>
        <p:blipFill>
          <a:blip r:embed="rId2"/>
          <a:stretch>
            <a:fillRect/>
          </a:stretch>
        </p:blipFill>
        <p:spPr>
          <a:xfrm>
            <a:off x="1656522" y="1446558"/>
            <a:ext cx="8872330" cy="4600986"/>
          </a:xfrm>
          <a:prstGeom prst="rect">
            <a:avLst/>
          </a:prstGeom>
        </p:spPr>
      </p:pic>
    </p:spTree>
    <p:extLst>
      <p:ext uri="{BB962C8B-B14F-4D97-AF65-F5344CB8AC3E}">
        <p14:creationId xmlns:p14="http://schemas.microsoft.com/office/powerpoint/2010/main" val="2927963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8E8545-D486-E797-9393-96AA0E332CAE}"/>
              </a:ext>
            </a:extLst>
          </p:cNvPr>
          <p:cNvSpPr txBox="1"/>
          <p:nvPr/>
        </p:nvSpPr>
        <p:spPr>
          <a:xfrm>
            <a:off x="951271" y="1713271"/>
            <a:ext cx="102894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latin typeface="Arial"/>
                <a:cs typeface="Arial"/>
              </a:rPr>
              <a:t>Step 1:</a:t>
            </a:r>
            <a:r>
              <a:rPr lang="en-US" dirty="0">
                <a:latin typeface="Arial"/>
                <a:cs typeface="Arial"/>
              </a:rPr>
              <a:t> Reset environment at start of each episode</a:t>
            </a:r>
          </a:p>
          <a:p>
            <a:pPr algn="just"/>
            <a:r>
              <a:rPr lang="en-US" b="1" dirty="0">
                <a:latin typeface="Arial"/>
                <a:cs typeface="Arial"/>
              </a:rPr>
              <a:t>Step 2: </a:t>
            </a:r>
            <a:r>
              <a:rPr lang="en-US" dirty="0">
                <a:latin typeface="Arial"/>
                <a:cs typeface="Arial"/>
              </a:rPr>
              <a:t>Choose action at each state based on policy function </a:t>
            </a:r>
          </a:p>
          <a:p>
            <a:pPr algn="just"/>
            <a:r>
              <a:rPr lang="en-US" b="1" dirty="0">
                <a:latin typeface="Arial"/>
                <a:cs typeface="Arial"/>
              </a:rPr>
              <a:t>Step 3: </a:t>
            </a:r>
            <a:r>
              <a:rPr lang="en-US" dirty="0">
                <a:latin typeface="Arial"/>
                <a:cs typeface="Arial"/>
              </a:rPr>
              <a:t>Check validity of next state</a:t>
            </a:r>
          </a:p>
          <a:p>
            <a:pPr algn="just"/>
            <a:r>
              <a:rPr lang="en-US" b="1" dirty="0">
                <a:latin typeface="Arial"/>
                <a:cs typeface="Arial"/>
              </a:rPr>
              <a:t>Step 4: </a:t>
            </a:r>
            <a:r>
              <a:rPr lang="en-US" dirty="0">
                <a:latin typeface="Arial"/>
                <a:cs typeface="Arial"/>
              </a:rPr>
              <a:t>Turn to required direction based on action chosen</a:t>
            </a:r>
          </a:p>
          <a:p>
            <a:pPr algn="just"/>
            <a:r>
              <a:rPr lang="en-US" b="1" dirty="0">
                <a:latin typeface="Arial"/>
                <a:cs typeface="Arial"/>
              </a:rPr>
              <a:t>Step 5: </a:t>
            </a:r>
            <a:r>
              <a:rPr lang="en-US" dirty="0">
                <a:latin typeface="Arial"/>
                <a:cs typeface="Arial"/>
              </a:rPr>
              <a:t>Check next state for presence of obstacle</a:t>
            </a:r>
          </a:p>
          <a:p>
            <a:pPr algn="just"/>
            <a:r>
              <a:rPr lang="en-US" b="1" dirty="0">
                <a:latin typeface="Arial"/>
                <a:cs typeface="Arial"/>
              </a:rPr>
              <a:t>Step 6: </a:t>
            </a:r>
            <a:r>
              <a:rPr lang="en-US" dirty="0">
                <a:latin typeface="Arial"/>
                <a:cs typeface="Arial"/>
              </a:rPr>
              <a:t>If no obstacle, move to next state and continue</a:t>
            </a:r>
          </a:p>
          <a:p>
            <a:pPr algn="just"/>
            <a:r>
              <a:rPr lang="en-US" b="1" dirty="0">
                <a:latin typeface="Arial"/>
                <a:cs typeface="Arial"/>
              </a:rPr>
              <a:t>Step 7: </a:t>
            </a:r>
            <a:r>
              <a:rPr lang="en-US" dirty="0">
                <a:latin typeface="Arial"/>
                <a:cs typeface="Arial"/>
              </a:rPr>
              <a:t>Check if new state is the destination given</a:t>
            </a:r>
          </a:p>
          <a:p>
            <a:pPr algn="just"/>
            <a:r>
              <a:rPr lang="en-US" b="1" dirty="0">
                <a:latin typeface="Arial"/>
                <a:cs typeface="Arial"/>
              </a:rPr>
              <a:t>Step 8: </a:t>
            </a:r>
            <a:r>
              <a:rPr lang="en-US" dirty="0">
                <a:latin typeface="Arial"/>
                <a:cs typeface="Arial"/>
              </a:rPr>
              <a:t>If destination, current route is checked for shortest path from start to destination</a:t>
            </a:r>
          </a:p>
          <a:p>
            <a:pPr algn="just"/>
            <a:r>
              <a:rPr lang="en-US" b="1" dirty="0">
                <a:latin typeface="Arial"/>
                <a:cs typeface="Arial"/>
              </a:rPr>
              <a:t>Step 9: </a:t>
            </a:r>
            <a:r>
              <a:rPr lang="en-US" dirty="0">
                <a:latin typeface="Arial"/>
                <a:cs typeface="Arial"/>
              </a:rPr>
              <a:t>Each episode ends when either an obstacle is detected or destination is reached and the obstacles are populated in the map</a:t>
            </a:r>
          </a:p>
          <a:p>
            <a:r>
              <a:rPr lang="en-US" b="1" dirty="0">
                <a:latin typeface="Arial"/>
                <a:cs typeface="Times New Roman"/>
              </a:rPr>
              <a:t>Step 10: </a:t>
            </a:r>
            <a:r>
              <a:rPr lang="en-US" dirty="0">
                <a:latin typeface="Arial"/>
                <a:cs typeface="Times New Roman"/>
              </a:rPr>
              <a:t>A specified number of episodes are run and the agent learns the optimal path and location of obstacles</a:t>
            </a:r>
            <a:endParaRPr lang="en-US" dirty="0">
              <a:latin typeface="Arial"/>
              <a:cs typeface="Arial"/>
            </a:endParaRPr>
          </a:p>
        </p:txBody>
      </p:sp>
      <p:sp>
        <p:nvSpPr>
          <p:cNvPr id="6" name="Rectangle 5">
            <a:extLst>
              <a:ext uri="{FF2B5EF4-FFF2-40B4-BE49-F238E27FC236}">
                <a16:creationId xmlns:a16="http://schemas.microsoft.com/office/drawing/2014/main" id="{D1E61826-911A-E1C0-8BD9-0267DB4A33E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8" name="TextBox 7">
            <a:extLst>
              <a:ext uri="{FF2B5EF4-FFF2-40B4-BE49-F238E27FC236}">
                <a16:creationId xmlns:a16="http://schemas.microsoft.com/office/drawing/2014/main" id="{933C41EF-19F4-D0B1-A123-178DAE4F9658}"/>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15</a:t>
            </a:r>
          </a:p>
        </p:txBody>
      </p:sp>
      <p:sp>
        <p:nvSpPr>
          <p:cNvPr id="10" name="Subtitle 2">
            <a:extLst>
              <a:ext uri="{FF2B5EF4-FFF2-40B4-BE49-F238E27FC236}">
                <a16:creationId xmlns:a16="http://schemas.microsoft.com/office/drawing/2014/main" id="{219571DD-ECAD-C88A-BD88-9D782C74AEFD}"/>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ALGORITHM</a:t>
            </a:r>
          </a:p>
        </p:txBody>
      </p:sp>
    </p:spTree>
    <p:extLst>
      <p:ext uri="{BB962C8B-B14F-4D97-AF65-F5344CB8AC3E}">
        <p14:creationId xmlns:p14="http://schemas.microsoft.com/office/powerpoint/2010/main" val="928736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7ECA8A-E875-9226-E6CA-89C31BF49C8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DAB1B402-0F8F-0483-3A0A-02CA2151104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16</a:t>
            </a:r>
          </a:p>
        </p:txBody>
      </p:sp>
      <p:sp>
        <p:nvSpPr>
          <p:cNvPr id="9" name="Subtitle 2">
            <a:extLst>
              <a:ext uri="{FF2B5EF4-FFF2-40B4-BE49-F238E27FC236}">
                <a16:creationId xmlns:a16="http://schemas.microsoft.com/office/drawing/2014/main" id="{CFBF9F70-FE8A-A5A5-8B58-E328BA1D3981}"/>
              </a:ext>
            </a:extLst>
          </p:cNvPr>
          <p:cNvSpPr txBox="1">
            <a:spLocks/>
          </p:cNvSpPr>
          <p:nvPr/>
        </p:nvSpPr>
        <p:spPr>
          <a:xfrm>
            <a:off x="946470" y="898912"/>
            <a:ext cx="761657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RESULTS AND DISCUSSIONS</a:t>
            </a:r>
          </a:p>
        </p:txBody>
      </p:sp>
      <p:sp>
        <p:nvSpPr>
          <p:cNvPr id="18" name="TextBox 17">
            <a:extLst>
              <a:ext uri="{FF2B5EF4-FFF2-40B4-BE49-F238E27FC236}">
                <a16:creationId xmlns:a16="http://schemas.microsoft.com/office/drawing/2014/main" id="{B53EB223-40D6-CC5E-1B8C-656A25E652B5}"/>
              </a:ext>
            </a:extLst>
          </p:cNvPr>
          <p:cNvSpPr txBox="1"/>
          <p:nvPr/>
        </p:nvSpPr>
        <p:spPr>
          <a:xfrm>
            <a:off x="951271" y="1639530"/>
            <a:ext cx="983471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latin typeface="Arial"/>
                <a:cs typeface="Arial"/>
              </a:rPr>
              <a:t>To check the validity of the path planning algorithm, software simulation was performed on a larger 10 x 10 environment with 10 obstacles and the agent ran 1000 episodes. </a:t>
            </a:r>
            <a:endParaRPr lang="en-US">
              <a:latin typeface="Calibri" panose="020F0502020204030204"/>
              <a:ea typeface="Calibri" panose="020F0502020204030204"/>
              <a:cs typeface="Calibri" panose="020F0502020204030204"/>
            </a:endParaRPr>
          </a:p>
          <a:p>
            <a:pPr marL="285750" indent="-285750" algn="just">
              <a:buFont typeface="Arial"/>
              <a:buChar char="•"/>
            </a:pPr>
            <a:r>
              <a:rPr lang="en-US" dirty="0">
                <a:latin typeface="Arial"/>
                <a:cs typeface="Arial"/>
              </a:rPr>
              <a:t>Software implementation takes less time per episode. The start point is (0,0) and the destination is (9,9). </a:t>
            </a:r>
            <a:endParaRPr lang="en-US">
              <a:latin typeface="Calibri" panose="020F0502020204030204"/>
              <a:ea typeface="Calibri"/>
              <a:cs typeface="Calibri"/>
            </a:endParaRPr>
          </a:p>
          <a:p>
            <a:pPr marL="285750" indent="-285750" algn="just">
              <a:buFont typeface="Arial"/>
              <a:buChar char="•"/>
            </a:pPr>
            <a:r>
              <a:rPr lang="en-US" dirty="0">
                <a:latin typeface="Arial"/>
                <a:cs typeface="Arial"/>
              </a:rPr>
              <a:t>The obstacle coordinates are manually set and fed to the algorithm. </a:t>
            </a:r>
            <a:endParaRPr lang="en-US">
              <a:latin typeface="Calibri" panose="020F0502020204030204"/>
              <a:ea typeface="Calibri"/>
              <a:cs typeface="Calibri"/>
            </a:endParaRPr>
          </a:p>
          <a:p>
            <a:pPr marL="285750" indent="-285750" algn="just">
              <a:buFont typeface="Arial"/>
              <a:buChar char="•"/>
            </a:pPr>
            <a:r>
              <a:rPr lang="en-US" dirty="0">
                <a:latin typeface="Arial"/>
                <a:cs typeface="Arial"/>
              </a:rPr>
              <a:t>Based on the policy, the RL agent goes around the environment, checking each coordinate to see if it is an obstacle, an empty space, or the destination. </a:t>
            </a:r>
            <a:endParaRPr lang="en-US" dirty="0">
              <a:latin typeface="Calibri" panose="020F0502020204030204"/>
              <a:ea typeface="Calibri"/>
              <a:cs typeface="Calibri"/>
            </a:endParaRPr>
          </a:p>
          <a:p>
            <a:pPr marL="285750" indent="-285750" algn="just">
              <a:buFont typeface="Arial"/>
              <a:buChar char="•"/>
            </a:pPr>
            <a:r>
              <a:rPr lang="en-US" dirty="0">
                <a:latin typeface="Arial"/>
                <a:cs typeface="Arial"/>
              </a:rPr>
              <a:t>As the episodes progress, the number of steps taken in each episode reduces. This is indicative of the learning process of the agent, allowing it to adapt to the unknown environment after exploring and mapping obstacles and identifying the shortest path to the given destination.</a:t>
            </a:r>
          </a:p>
        </p:txBody>
      </p:sp>
    </p:spTree>
    <p:extLst>
      <p:ext uri="{BB962C8B-B14F-4D97-AF65-F5344CB8AC3E}">
        <p14:creationId xmlns:p14="http://schemas.microsoft.com/office/powerpoint/2010/main" val="1296261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17</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761657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RESULTS AND DISCUSSIONS</a:t>
            </a:r>
          </a:p>
        </p:txBody>
      </p:sp>
      <p:pic>
        <p:nvPicPr>
          <p:cNvPr id="6" name="Picture 7" descr="Chart, scatter chart&#10;&#10;Description automatically generated">
            <a:extLst>
              <a:ext uri="{FF2B5EF4-FFF2-40B4-BE49-F238E27FC236}">
                <a16:creationId xmlns:a16="http://schemas.microsoft.com/office/drawing/2014/main" id="{46CBEE00-1612-66E0-65F6-1144C4CCD8EA}"/>
              </a:ext>
            </a:extLst>
          </p:cNvPr>
          <p:cNvPicPr>
            <a:picLocks noChangeAspect="1"/>
          </p:cNvPicPr>
          <p:nvPr/>
        </p:nvPicPr>
        <p:blipFill>
          <a:blip r:embed="rId2"/>
          <a:stretch>
            <a:fillRect/>
          </a:stretch>
        </p:blipFill>
        <p:spPr>
          <a:xfrm>
            <a:off x="2118852" y="1934929"/>
            <a:ext cx="2952135" cy="2975851"/>
          </a:xfrm>
          <a:prstGeom prst="rect">
            <a:avLst/>
          </a:prstGeom>
        </p:spPr>
      </p:pic>
      <p:pic>
        <p:nvPicPr>
          <p:cNvPr id="9" name="Picture 9" descr="Chart, histogram&#10;&#10;Description automatically generated">
            <a:extLst>
              <a:ext uri="{FF2B5EF4-FFF2-40B4-BE49-F238E27FC236}">
                <a16:creationId xmlns:a16="http://schemas.microsoft.com/office/drawing/2014/main" id="{19D35BE4-1610-52C4-A285-BA5EE1784202}"/>
              </a:ext>
            </a:extLst>
          </p:cNvPr>
          <p:cNvPicPr>
            <a:picLocks noChangeAspect="1"/>
          </p:cNvPicPr>
          <p:nvPr/>
        </p:nvPicPr>
        <p:blipFill>
          <a:blip r:embed="rId3"/>
          <a:stretch>
            <a:fillRect/>
          </a:stretch>
        </p:blipFill>
        <p:spPr>
          <a:xfrm>
            <a:off x="6518787" y="1713540"/>
            <a:ext cx="4586748" cy="3430922"/>
          </a:xfrm>
          <a:prstGeom prst="rect">
            <a:avLst/>
          </a:prstGeom>
        </p:spPr>
      </p:pic>
      <p:sp>
        <p:nvSpPr>
          <p:cNvPr id="11" name="TextBox 10">
            <a:extLst>
              <a:ext uri="{FF2B5EF4-FFF2-40B4-BE49-F238E27FC236}">
                <a16:creationId xmlns:a16="http://schemas.microsoft.com/office/drawing/2014/main" id="{51394FAB-2C2A-46A5-1DAA-00D2F348BE51}"/>
              </a:ext>
            </a:extLst>
          </p:cNvPr>
          <p:cNvSpPr txBox="1"/>
          <p:nvPr/>
        </p:nvSpPr>
        <p:spPr>
          <a:xfrm>
            <a:off x="1197079" y="5437238"/>
            <a:ext cx="47956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5: </a:t>
            </a:r>
            <a:r>
              <a:rPr lang="en-US" sz="1400" dirty="0">
                <a:latin typeface="Arial"/>
              </a:rPr>
              <a:t>Map generated in software implementation</a:t>
            </a:r>
            <a:endParaRPr lang="en-US" sz="1400" dirty="0">
              <a:latin typeface="Arial"/>
              <a:cs typeface="Arial"/>
            </a:endParaRPr>
          </a:p>
        </p:txBody>
      </p:sp>
      <p:sp>
        <p:nvSpPr>
          <p:cNvPr id="13" name="TextBox 12">
            <a:extLst>
              <a:ext uri="{FF2B5EF4-FFF2-40B4-BE49-F238E27FC236}">
                <a16:creationId xmlns:a16="http://schemas.microsoft.com/office/drawing/2014/main" id="{E76441EF-43AD-B2E2-1F8C-12D81ECB5036}"/>
              </a:ext>
            </a:extLst>
          </p:cNvPr>
          <p:cNvSpPr txBox="1"/>
          <p:nvPr/>
        </p:nvSpPr>
        <p:spPr>
          <a:xfrm>
            <a:off x="6162368" y="5437238"/>
            <a:ext cx="47956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6: </a:t>
            </a:r>
            <a:r>
              <a:rPr lang="en-US" sz="1400" dirty="0">
                <a:latin typeface="Arial"/>
              </a:rPr>
              <a:t>Plot of number of steps in each episode – Software implementation</a:t>
            </a:r>
            <a:endParaRPr lang="en-US" sz="1400" dirty="0">
              <a:latin typeface="Arial"/>
              <a:cs typeface="Arial"/>
            </a:endParaRPr>
          </a:p>
        </p:txBody>
      </p:sp>
    </p:spTree>
    <p:extLst>
      <p:ext uri="{BB962C8B-B14F-4D97-AF65-F5344CB8AC3E}">
        <p14:creationId xmlns:p14="http://schemas.microsoft.com/office/powerpoint/2010/main" val="2099219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0B6E72-6E65-61C3-6F82-0F060EA9E24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B6A428-B821-44E6-81AF-1EF7BD1697F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18</a:t>
            </a:r>
          </a:p>
        </p:txBody>
      </p:sp>
      <p:sp>
        <p:nvSpPr>
          <p:cNvPr id="9" name="Subtitle 2">
            <a:extLst>
              <a:ext uri="{FF2B5EF4-FFF2-40B4-BE49-F238E27FC236}">
                <a16:creationId xmlns:a16="http://schemas.microsoft.com/office/drawing/2014/main" id="{E6E7AB6C-D89F-FA46-4C19-A32999351540}"/>
              </a:ext>
            </a:extLst>
          </p:cNvPr>
          <p:cNvSpPr txBox="1">
            <a:spLocks/>
          </p:cNvSpPr>
          <p:nvPr/>
        </p:nvSpPr>
        <p:spPr>
          <a:xfrm>
            <a:off x="946470" y="898912"/>
            <a:ext cx="761657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RESULTS AND DISCUSSIONS</a:t>
            </a:r>
          </a:p>
        </p:txBody>
      </p:sp>
      <p:sp>
        <p:nvSpPr>
          <p:cNvPr id="18" name="TextBox 17">
            <a:extLst>
              <a:ext uri="{FF2B5EF4-FFF2-40B4-BE49-F238E27FC236}">
                <a16:creationId xmlns:a16="http://schemas.microsoft.com/office/drawing/2014/main" id="{48F790AB-7C6A-6194-5720-B9E9BA6873CC}"/>
              </a:ext>
            </a:extLst>
          </p:cNvPr>
          <p:cNvSpPr txBox="1"/>
          <p:nvPr/>
        </p:nvSpPr>
        <p:spPr>
          <a:xfrm>
            <a:off x="951271" y="1774722"/>
            <a:ext cx="553310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latin typeface="Arial"/>
                <a:cs typeface="Arial"/>
              </a:rPr>
              <a:t>The robot agent was allowed to explore a 3 x 3 testing space for 10 episodes. </a:t>
            </a:r>
            <a:endParaRPr lang="en-US">
              <a:latin typeface="Calibri" panose="020F0502020204030204"/>
              <a:ea typeface="Calibri" panose="020F0502020204030204"/>
              <a:cs typeface="Calibri" panose="020F0502020204030204"/>
            </a:endParaRPr>
          </a:p>
          <a:p>
            <a:pPr marL="285750" indent="-285750" algn="just">
              <a:buFont typeface="Arial" panose="020B0604020202020204" pitchFamily="34" charset="0"/>
              <a:buChar char="•"/>
            </a:pPr>
            <a:r>
              <a:rPr lang="en-US" dirty="0">
                <a:latin typeface="Arial"/>
                <a:cs typeface="Arial"/>
              </a:rPr>
              <a:t>The starting point is at (0,0) and the destination is at (2,2). </a:t>
            </a:r>
            <a:endParaRPr lang="en-US">
              <a:latin typeface="Calibri" panose="020F0502020204030204"/>
              <a:ea typeface="Calibri"/>
              <a:cs typeface="Calibri"/>
            </a:endParaRPr>
          </a:p>
          <a:p>
            <a:pPr marL="285750" indent="-285750" algn="just">
              <a:buFont typeface="Arial" panose="020B0604020202020204" pitchFamily="34" charset="0"/>
              <a:buChar char="•"/>
            </a:pPr>
            <a:r>
              <a:rPr lang="en-US" dirty="0">
                <a:latin typeface="Arial"/>
                <a:cs typeface="Arial"/>
              </a:rPr>
              <a:t>The agent successfully detected obstacles in adjacent cells and populated the detected obstacles as expected. </a:t>
            </a:r>
            <a:endParaRPr lang="en-US">
              <a:latin typeface="Calibri" panose="020F0502020204030204"/>
              <a:ea typeface="Calibri"/>
              <a:cs typeface="Calibri"/>
            </a:endParaRPr>
          </a:p>
          <a:p>
            <a:pPr marL="285750" indent="-285750" algn="just">
              <a:buFont typeface="Arial" panose="020B0604020202020204" pitchFamily="34" charset="0"/>
              <a:buChar char="•"/>
            </a:pPr>
            <a:r>
              <a:rPr lang="en-US" dirty="0">
                <a:latin typeface="Arial"/>
                <a:cs typeface="Arial"/>
              </a:rPr>
              <a:t>The movement is also accurate, controlled by the MPU6050 gyro sensor. </a:t>
            </a:r>
            <a:endParaRPr lang="en-US" dirty="0">
              <a:latin typeface="Calibri" panose="020F0502020204030204"/>
              <a:ea typeface="Calibri"/>
              <a:cs typeface="Calibri"/>
            </a:endParaRPr>
          </a:p>
          <a:p>
            <a:pPr marL="285750" indent="-285750" algn="just">
              <a:buFont typeface="Arial" panose="020B0604020202020204" pitchFamily="34" charset="0"/>
              <a:buChar char="•"/>
            </a:pPr>
            <a:r>
              <a:rPr lang="en-US" dirty="0">
                <a:latin typeface="Arial"/>
                <a:cs typeface="Arial"/>
              </a:rPr>
              <a:t>After 10 episodes, a map is generated along with the optimal path (Figure 7)</a:t>
            </a:r>
            <a:endParaRPr lang="en-US" dirty="0">
              <a:latin typeface="Arial"/>
              <a:ea typeface="Calibri"/>
              <a:cs typeface="Arial"/>
            </a:endParaRPr>
          </a:p>
        </p:txBody>
      </p:sp>
      <p:pic>
        <p:nvPicPr>
          <p:cNvPr id="19" name="Picture 19" descr="A picture containing company name&#10;&#10;Description automatically generated">
            <a:extLst>
              <a:ext uri="{FF2B5EF4-FFF2-40B4-BE49-F238E27FC236}">
                <a16:creationId xmlns:a16="http://schemas.microsoft.com/office/drawing/2014/main" id="{E8A15925-0691-1822-80ED-60AA4AD1CDDD}"/>
              </a:ext>
            </a:extLst>
          </p:cNvPr>
          <p:cNvPicPr>
            <a:picLocks noChangeAspect="1"/>
          </p:cNvPicPr>
          <p:nvPr/>
        </p:nvPicPr>
        <p:blipFill>
          <a:blip r:embed="rId2"/>
          <a:stretch>
            <a:fillRect/>
          </a:stretch>
        </p:blipFill>
        <p:spPr>
          <a:xfrm>
            <a:off x="8884521" y="1015949"/>
            <a:ext cx="1133475" cy="1114425"/>
          </a:xfrm>
          <a:prstGeom prst="rect">
            <a:avLst/>
          </a:prstGeom>
        </p:spPr>
      </p:pic>
      <p:pic>
        <p:nvPicPr>
          <p:cNvPr id="20" name="Picture 20" descr="Chart, line chart&#10;&#10;Description automatically generated">
            <a:extLst>
              <a:ext uri="{FF2B5EF4-FFF2-40B4-BE49-F238E27FC236}">
                <a16:creationId xmlns:a16="http://schemas.microsoft.com/office/drawing/2014/main" id="{9C25C2D9-9F09-A607-B0C2-A9EFC9007E1C}"/>
              </a:ext>
            </a:extLst>
          </p:cNvPr>
          <p:cNvPicPr>
            <a:picLocks noChangeAspect="1"/>
          </p:cNvPicPr>
          <p:nvPr/>
        </p:nvPicPr>
        <p:blipFill>
          <a:blip r:embed="rId3"/>
          <a:stretch>
            <a:fillRect/>
          </a:stretch>
        </p:blipFill>
        <p:spPr>
          <a:xfrm>
            <a:off x="7526593" y="2771765"/>
            <a:ext cx="3837041" cy="2838469"/>
          </a:xfrm>
          <a:prstGeom prst="rect">
            <a:avLst/>
          </a:prstGeom>
        </p:spPr>
      </p:pic>
      <p:sp>
        <p:nvSpPr>
          <p:cNvPr id="22" name="TextBox 21">
            <a:extLst>
              <a:ext uri="{FF2B5EF4-FFF2-40B4-BE49-F238E27FC236}">
                <a16:creationId xmlns:a16="http://schemas.microsoft.com/office/drawing/2014/main" id="{3273EA57-FF60-90D9-03A9-C01CFDD77825}"/>
              </a:ext>
            </a:extLst>
          </p:cNvPr>
          <p:cNvSpPr txBox="1"/>
          <p:nvPr/>
        </p:nvSpPr>
        <p:spPr>
          <a:xfrm>
            <a:off x="6961241" y="2340076"/>
            <a:ext cx="47956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7: </a:t>
            </a:r>
            <a:r>
              <a:rPr lang="en-US" sz="1400" dirty="0">
                <a:latin typeface="Arial"/>
              </a:rPr>
              <a:t>Map generated in hardware implementation</a:t>
            </a:r>
            <a:endParaRPr lang="en-US" sz="1400" dirty="0">
              <a:latin typeface="Arial"/>
              <a:cs typeface="Arial"/>
            </a:endParaRPr>
          </a:p>
        </p:txBody>
      </p:sp>
      <p:sp>
        <p:nvSpPr>
          <p:cNvPr id="24" name="TextBox 23">
            <a:extLst>
              <a:ext uri="{FF2B5EF4-FFF2-40B4-BE49-F238E27FC236}">
                <a16:creationId xmlns:a16="http://schemas.microsoft.com/office/drawing/2014/main" id="{4BC0148E-AC70-D82F-1A12-6F3BA68180DF}"/>
              </a:ext>
            </a:extLst>
          </p:cNvPr>
          <p:cNvSpPr txBox="1"/>
          <p:nvPr/>
        </p:nvSpPr>
        <p:spPr>
          <a:xfrm>
            <a:off x="6813756" y="5633883"/>
            <a:ext cx="47956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8: </a:t>
            </a:r>
            <a:r>
              <a:rPr lang="en-US" sz="1400" dirty="0">
                <a:latin typeface="Arial"/>
              </a:rPr>
              <a:t>Plot of number of steps in each episode – Hardware implementation</a:t>
            </a:r>
            <a:endParaRPr lang="en-US" sz="1400" dirty="0">
              <a:latin typeface="Arial"/>
              <a:cs typeface="Arial"/>
            </a:endParaRPr>
          </a:p>
        </p:txBody>
      </p:sp>
    </p:spTree>
    <p:extLst>
      <p:ext uri="{BB962C8B-B14F-4D97-AF65-F5344CB8AC3E}">
        <p14:creationId xmlns:p14="http://schemas.microsoft.com/office/powerpoint/2010/main" val="604301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15AA5F-5655-4A7A-57D8-B8D0C2BEC9A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TextBox 8">
            <a:extLst>
              <a:ext uri="{FF2B5EF4-FFF2-40B4-BE49-F238E27FC236}">
                <a16:creationId xmlns:a16="http://schemas.microsoft.com/office/drawing/2014/main" id="{93AE36A4-1746-4AF7-CEDD-E135242E167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19</a:t>
            </a:r>
          </a:p>
        </p:txBody>
      </p:sp>
      <p:sp>
        <p:nvSpPr>
          <p:cNvPr id="11" name="Subtitle 2">
            <a:extLst>
              <a:ext uri="{FF2B5EF4-FFF2-40B4-BE49-F238E27FC236}">
                <a16:creationId xmlns:a16="http://schemas.microsoft.com/office/drawing/2014/main" id="{7A9F417D-7B87-5E9C-C0BF-D0F42C5CE293}"/>
              </a:ext>
            </a:extLst>
          </p:cNvPr>
          <p:cNvSpPr txBox="1">
            <a:spLocks/>
          </p:cNvSpPr>
          <p:nvPr/>
        </p:nvSpPr>
        <p:spPr>
          <a:xfrm>
            <a:off x="946470" y="898912"/>
            <a:ext cx="761657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RESULTS AND DISCUSSIONS</a:t>
            </a:r>
          </a:p>
        </p:txBody>
      </p:sp>
      <p:sp>
        <p:nvSpPr>
          <p:cNvPr id="24" name="TextBox 23">
            <a:extLst>
              <a:ext uri="{FF2B5EF4-FFF2-40B4-BE49-F238E27FC236}">
                <a16:creationId xmlns:a16="http://schemas.microsoft.com/office/drawing/2014/main" id="{76311820-FACD-F8B8-A383-2605635594D2}"/>
              </a:ext>
            </a:extLst>
          </p:cNvPr>
          <p:cNvSpPr txBox="1"/>
          <p:nvPr/>
        </p:nvSpPr>
        <p:spPr>
          <a:xfrm>
            <a:off x="4159045" y="29914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8" name="Picture 19" descr="A picture containing company name&#10;&#10;Description automatically generated">
            <a:extLst>
              <a:ext uri="{FF2B5EF4-FFF2-40B4-BE49-F238E27FC236}">
                <a16:creationId xmlns:a16="http://schemas.microsoft.com/office/drawing/2014/main" id="{E8E7C2F9-994D-A127-B257-CD01DA301061}"/>
              </a:ext>
            </a:extLst>
          </p:cNvPr>
          <p:cNvPicPr>
            <a:picLocks noChangeAspect="1"/>
          </p:cNvPicPr>
          <p:nvPr/>
        </p:nvPicPr>
        <p:blipFill>
          <a:blip r:embed="rId2"/>
          <a:stretch>
            <a:fillRect/>
          </a:stretch>
        </p:blipFill>
        <p:spPr>
          <a:xfrm>
            <a:off x="9744844" y="2994691"/>
            <a:ext cx="1133475" cy="1114425"/>
          </a:xfrm>
          <a:prstGeom prst="rect">
            <a:avLst/>
          </a:prstGeom>
        </p:spPr>
      </p:pic>
      <p:graphicFrame>
        <p:nvGraphicFramePr>
          <p:cNvPr id="33" name="Table 32">
            <a:extLst>
              <a:ext uri="{FF2B5EF4-FFF2-40B4-BE49-F238E27FC236}">
                <a16:creationId xmlns:a16="http://schemas.microsoft.com/office/drawing/2014/main" id="{B4AC6F2C-FFF3-42C7-F45C-CF4E81E19C79}"/>
              </a:ext>
            </a:extLst>
          </p:cNvPr>
          <p:cNvGraphicFramePr>
            <a:graphicFrameLocks noGrp="1"/>
          </p:cNvGraphicFramePr>
          <p:nvPr>
            <p:extLst>
              <p:ext uri="{D42A27DB-BD31-4B8C-83A1-F6EECF244321}">
                <p14:modId xmlns:p14="http://schemas.microsoft.com/office/powerpoint/2010/main" val="1146162963"/>
              </p:ext>
            </p:extLst>
          </p:nvPr>
        </p:nvGraphicFramePr>
        <p:xfrm>
          <a:off x="1217808" y="2025852"/>
          <a:ext cx="7544217" cy="3219911"/>
        </p:xfrm>
        <a:graphic>
          <a:graphicData uri="http://schemas.openxmlformats.org/drawingml/2006/table">
            <a:tbl>
              <a:tblPr firstRow="1" firstCol="1" bandRow="1">
                <a:tableStyleId>{8EC20E35-A176-4012-BC5E-935CFFF8708E}</a:tableStyleId>
              </a:tblPr>
              <a:tblGrid>
                <a:gridCol w="1508676">
                  <a:extLst>
                    <a:ext uri="{9D8B030D-6E8A-4147-A177-3AD203B41FA5}">
                      <a16:colId xmlns:a16="http://schemas.microsoft.com/office/drawing/2014/main" val="442058676"/>
                    </a:ext>
                  </a:extLst>
                </a:gridCol>
                <a:gridCol w="1508676">
                  <a:extLst>
                    <a:ext uri="{9D8B030D-6E8A-4147-A177-3AD203B41FA5}">
                      <a16:colId xmlns:a16="http://schemas.microsoft.com/office/drawing/2014/main" val="10500086"/>
                    </a:ext>
                  </a:extLst>
                </a:gridCol>
                <a:gridCol w="1508676">
                  <a:extLst>
                    <a:ext uri="{9D8B030D-6E8A-4147-A177-3AD203B41FA5}">
                      <a16:colId xmlns:a16="http://schemas.microsoft.com/office/drawing/2014/main" val="871899659"/>
                    </a:ext>
                  </a:extLst>
                </a:gridCol>
                <a:gridCol w="1508676">
                  <a:extLst>
                    <a:ext uri="{9D8B030D-6E8A-4147-A177-3AD203B41FA5}">
                      <a16:colId xmlns:a16="http://schemas.microsoft.com/office/drawing/2014/main" val="3883969921"/>
                    </a:ext>
                  </a:extLst>
                </a:gridCol>
                <a:gridCol w="1509513">
                  <a:extLst>
                    <a:ext uri="{9D8B030D-6E8A-4147-A177-3AD203B41FA5}">
                      <a16:colId xmlns:a16="http://schemas.microsoft.com/office/drawing/2014/main" val="1344186141"/>
                    </a:ext>
                  </a:extLst>
                </a:gridCol>
              </a:tblGrid>
              <a:tr h="356372">
                <a:tc>
                  <a:txBody>
                    <a:bodyPr/>
                    <a:lstStyle/>
                    <a:p>
                      <a:pPr algn="ctr">
                        <a:lnSpc>
                          <a:spcPct val="150000"/>
                        </a:lnSpc>
                      </a:pPr>
                      <a:endParaRPr lang="en-US" dirty="0">
                        <a:effectLst/>
                      </a:endParaRPr>
                    </a:p>
                  </a:txBody>
                  <a:tcPr marL="68580" marR="68580" marT="0" marB="0"/>
                </a:tc>
                <a:tc>
                  <a:txBody>
                    <a:bodyPr/>
                    <a:lstStyle/>
                    <a:p>
                      <a:pPr algn="ctr">
                        <a:lnSpc>
                          <a:spcPct val="150000"/>
                        </a:lnSpc>
                      </a:pPr>
                      <a:r>
                        <a:rPr lang="en-US" sz="1400" dirty="0">
                          <a:effectLst/>
                        </a:rPr>
                        <a:t>Up</a:t>
                      </a:r>
                      <a:endParaRPr lang="en-US" dirty="0">
                        <a:effectLst/>
                      </a:endParaRPr>
                    </a:p>
                  </a:txBody>
                  <a:tcPr marL="68580" marR="68580" marT="0" marB="0"/>
                </a:tc>
                <a:tc>
                  <a:txBody>
                    <a:bodyPr/>
                    <a:lstStyle/>
                    <a:p>
                      <a:pPr algn="ctr">
                        <a:lnSpc>
                          <a:spcPct val="150000"/>
                        </a:lnSpc>
                      </a:pPr>
                      <a:r>
                        <a:rPr lang="en-US" sz="1400" dirty="0">
                          <a:effectLst/>
                        </a:rPr>
                        <a:t>Down</a:t>
                      </a:r>
                    </a:p>
                  </a:txBody>
                  <a:tcPr marL="68580" marR="68580" marT="0" marB="0"/>
                </a:tc>
                <a:tc>
                  <a:txBody>
                    <a:bodyPr/>
                    <a:lstStyle/>
                    <a:p>
                      <a:pPr algn="ctr">
                        <a:lnSpc>
                          <a:spcPct val="150000"/>
                        </a:lnSpc>
                      </a:pPr>
                      <a:r>
                        <a:rPr lang="en-US" sz="1400" dirty="0">
                          <a:effectLst/>
                        </a:rPr>
                        <a:t>Right</a:t>
                      </a:r>
                    </a:p>
                  </a:txBody>
                  <a:tcPr marL="68580" marR="68580" marT="0" marB="0"/>
                </a:tc>
                <a:tc>
                  <a:txBody>
                    <a:bodyPr/>
                    <a:lstStyle/>
                    <a:p>
                      <a:pPr algn="ctr">
                        <a:lnSpc>
                          <a:spcPct val="150000"/>
                        </a:lnSpc>
                      </a:pPr>
                      <a:r>
                        <a:rPr lang="en-US" sz="1400" dirty="0">
                          <a:effectLst/>
                        </a:rPr>
                        <a:t>Left</a:t>
                      </a:r>
                    </a:p>
                  </a:txBody>
                  <a:tcPr marL="68580" marR="68580" marT="0" marB="0"/>
                </a:tc>
                <a:extLst>
                  <a:ext uri="{0D108BD9-81ED-4DB2-BD59-A6C34878D82A}">
                    <a16:rowId xmlns:a16="http://schemas.microsoft.com/office/drawing/2014/main" val="2670082823"/>
                  </a:ext>
                </a:extLst>
              </a:tr>
              <a:tr h="356372">
                <a:tc>
                  <a:txBody>
                    <a:bodyPr/>
                    <a:lstStyle/>
                    <a:p>
                      <a:pPr algn="ctr">
                        <a:lnSpc>
                          <a:spcPct val="150000"/>
                        </a:lnSpc>
                      </a:pPr>
                      <a:r>
                        <a:rPr lang="en-US" sz="1400" dirty="0">
                          <a:effectLst/>
                        </a:rPr>
                        <a:t>[0.0,0.0]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-0.010000</a:t>
                      </a:r>
                      <a:endParaRPr lang="en-US" dirty="0">
                        <a:effectLst/>
                      </a:endParaRPr>
                    </a:p>
                  </a:txBody>
                  <a:tcPr marL="68580" marR="68580" marT="0" marB="0"/>
                </a:tc>
                <a:tc>
                  <a:txBody>
                    <a:bodyPr/>
                    <a:lstStyle/>
                    <a:p>
                      <a:pPr algn="ctr">
                        <a:lnSpc>
                          <a:spcPct val="150000"/>
                        </a:lnSpc>
                      </a:pPr>
                      <a:r>
                        <a:rPr lang="en-US" sz="1400" dirty="0">
                          <a:effectLst/>
                        </a:rPr>
                        <a:t>3.615840e-08</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3017076796"/>
                  </a:ext>
                </a:extLst>
              </a:tr>
              <a:tr h="356372">
                <a:tc>
                  <a:txBody>
                    <a:bodyPr/>
                    <a:lstStyle/>
                    <a:p>
                      <a:pPr algn="ctr">
                        <a:lnSpc>
                          <a:spcPct val="150000"/>
                        </a:lnSpc>
                      </a:pPr>
                      <a:r>
                        <a:rPr lang="en-US" sz="1400" dirty="0">
                          <a:effectLst/>
                        </a:rPr>
                        <a:t>Obstacle</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0.000000</a:t>
                      </a:r>
                      <a:endParaRPr lang="en-US" dirty="0">
                        <a:effectLst/>
                      </a:endParaRPr>
                    </a:p>
                  </a:txBody>
                  <a:tcPr marL="68580" marR="68580" marT="0" marB="0"/>
                </a:tc>
                <a:tc>
                  <a:txBody>
                    <a:bodyPr/>
                    <a:lstStyle/>
                    <a:p>
                      <a:pPr algn="ctr">
                        <a:lnSpc>
                          <a:spcPct val="150000"/>
                        </a:lnSpc>
                      </a:pPr>
                      <a:r>
                        <a:rPr lang="en-US" sz="1400" dirty="0">
                          <a:effectLst/>
                        </a:rPr>
                        <a:t>0.000000e+00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4035119002"/>
                  </a:ext>
                </a:extLst>
              </a:tr>
              <a:tr h="356372">
                <a:tc>
                  <a:txBody>
                    <a:bodyPr/>
                    <a:lstStyle/>
                    <a:p>
                      <a:pPr algn="ctr">
                        <a:lnSpc>
                          <a:spcPct val="150000"/>
                        </a:lnSpc>
                      </a:pPr>
                      <a:r>
                        <a:rPr lang="en-US" sz="1400" dirty="0">
                          <a:effectLst/>
                        </a:rPr>
                        <a:t>[40.0,0.0]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0.000008</a:t>
                      </a:r>
                      <a:endParaRPr lang="en-US" dirty="0">
                        <a:effectLst/>
                      </a:endParaRPr>
                    </a:p>
                  </a:txBody>
                  <a:tcPr marL="68580" marR="68580" marT="0" marB="0"/>
                </a:tc>
                <a:tc>
                  <a:txBody>
                    <a:bodyPr/>
                    <a:lstStyle/>
                    <a:p>
                      <a:pPr algn="ctr">
                        <a:lnSpc>
                          <a:spcPct val="150000"/>
                        </a:lnSpc>
                      </a:pPr>
                      <a:r>
                        <a:rPr lang="en-US" sz="1400" dirty="0">
                          <a:effectLst/>
                        </a:rPr>
                        <a:t>0.000000e+00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1229814899"/>
                  </a:ext>
                </a:extLst>
              </a:tr>
              <a:tr h="356372">
                <a:tc>
                  <a:txBody>
                    <a:bodyPr/>
                    <a:lstStyle/>
                    <a:p>
                      <a:pPr algn="ctr">
                        <a:lnSpc>
                          <a:spcPct val="150000"/>
                        </a:lnSpc>
                      </a:pPr>
                      <a:r>
                        <a:rPr lang="en-US" sz="1400" dirty="0">
                          <a:effectLst/>
                        </a:rPr>
                        <a:t>[80.0,0.0]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-0.010000</a:t>
                      </a:r>
                      <a:endParaRPr lang="en-US" dirty="0">
                        <a:effectLst/>
                      </a:endParaRPr>
                    </a:p>
                  </a:txBody>
                  <a:tcPr marL="68580" marR="68580" marT="0" marB="0"/>
                </a:tc>
                <a:tc>
                  <a:txBody>
                    <a:bodyPr/>
                    <a:lstStyle/>
                    <a:p>
                      <a:pPr algn="ctr">
                        <a:lnSpc>
                          <a:spcPct val="150000"/>
                        </a:lnSpc>
                      </a:pPr>
                      <a:r>
                        <a:rPr lang="en-US" sz="1400" dirty="0">
                          <a:effectLst/>
                        </a:rPr>
                        <a:t>0.000000e+00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3324924590"/>
                  </a:ext>
                </a:extLst>
              </a:tr>
              <a:tr h="356372">
                <a:tc>
                  <a:txBody>
                    <a:bodyPr/>
                    <a:lstStyle/>
                    <a:p>
                      <a:pPr algn="ctr">
                        <a:lnSpc>
                          <a:spcPct val="150000"/>
                        </a:lnSpc>
                      </a:pPr>
                      <a:r>
                        <a:rPr lang="en-US" sz="1400" dirty="0">
                          <a:effectLst/>
                        </a:rPr>
                        <a:t>[40.0,40.0]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0.000882</a:t>
                      </a:r>
                      <a:endParaRPr lang="en-US" dirty="0">
                        <a:effectLst/>
                      </a:endParaRPr>
                    </a:p>
                  </a:txBody>
                  <a:tcPr marL="68580" marR="68580" marT="0" marB="0"/>
                </a:tc>
                <a:tc>
                  <a:txBody>
                    <a:bodyPr/>
                    <a:lstStyle/>
                    <a:p>
                      <a:pPr algn="ctr">
                        <a:lnSpc>
                          <a:spcPct val="150000"/>
                        </a:lnSpc>
                      </a:pPr>
                      <a:r>
                        <a:rPr lang="en-US" sz="1400" dirty="0">
                          <a:effectLst/>
                        </a:rPr>
                        <a:t>-1.000000e-02</a:t>
                      </a:r>
                      <a:endParaRPr lang="en-US" dirty="0">
                        <a:effectLst/>
                      </a:endParaRPr>
                    </a:p>
                  </a:txBody>
                  <a:tcPr marL="68580" marR="68580" marT="0" marB="0"/>
                </a:tc>
                <a:tc>
                  <a:txBody>
                    <a:bodyPr/>
                    <a:lstStyle/>
                    <a:p>
                      <a:pPr algn="ctr">
                        <a:lnSpc>
                          <a:spcPct val="150000"/>
                        </a:lnSpc>
                      </a:pPr>
                      <a:r>
                        <a:rPr lang="en-US" sz="1400" dirty="0">
                          <a:effectLst/>
                        </a:rPr>
                        <a:t>-0.01</a:t>
                      </a:r>
                      <a:endParaRPr lang="en-US" dirty="0">
                        <a:effectLst/>
                      </a:endParaRPr>
                    </a:p>
                  </a:txBody>
                  <a:tcPr marL="68580" marR="68580" marT="0" marB="0"/>
                </a:tc>
                <a:extLst>
                  <a:ext uri="{0D108BD9-81ED-4DB2-BD59-A6C34878D82A}">
                    <a16:rowId xmlns:a16="http://schemas.microsoft.com/office/drawing/2014/main" val="728602045"/>
                  </a:ext>
                </a:extLst>
              </a:tr>
              <a:tr h="356372">
                <a:tc>
                  <a:txBody>
                    <a:bodyPr/>
                    <a:lstStyle/>
                    <a:p>
                      <a:pPr algn="ctr">
                        <a:lnSpc>
                          <a:spcPct val="150000"/>
                        </a:lnSpc>
                      </a:pPr>
                      <a:r>
                        <a:rPr lang="en-US" sz="1400" dirty="0">
                          <a:effectLst/>
                        </a:rPr>
                        <a:t>[40.0,80.0]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0.000000</a:t>
                      </a:r>
                      <a:endParaRPr lang="en-US" dirty="0">
                        <a:effectLst/>
                      </a:endParaRPr>
                    </a:p>
                  </a:txBody>
                  <a:tcPr marL="68580" marR="68580" marT="0" marB="0"/>
                </a:tc>
                <a:tc>
                  <a:txBody>
                    <a:bodyPr/>
                    <a:lstStyle/>
                    <a:p>
                      <a:pPr algn="ctr">
                        <a:lnSpc>
                          <a:spcPct val="150000"/>
                        </a:lnSpc>
                      </a:pPr>
                      <a:r>
                        <a:rPr lang="en-US" sz="1400" dirty="0">
                          <a:effectLst/>
                        </a:rPr>
                        <a:t>4.900995e-02</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3922713872"/>
                  </a:ext>
                </a:extLst>
              </a:tr>
              <a:tr h="356372">
                <a:tc>
                  <a:txBody>
                    <a:bodyPr/>
                    <a:lstStyle/>
                    <a:p>
                      <a:pPr algn="ctr">
                        <a:lnSpc>
                          <a:spcPct val="150000"/>
                        </a:lnSpc>
                      </a:pPr>
                      <a:r>
                        <a:rPr lang="en-US" sz="1400" dirty="0">
                          <a:effectLst/>
                        </a:rPr>
                        <a:t>[0.0,80.0]</a:t>
                      </a:r>
                      <a:endParaRPr lang="en-US" dirty="0">
                        <a:effectLst/>
                      </a:endParaRPr>
                    </a:p>
                  </a:txBody>
                  <a:tcPr marL="68580" marR="68580" marT="0" marB="0"/>
                </a:tc>
                <a:tc>
                  <a:txBody>
                    <a:bodyPr/>
                    <a:lstStyle/>
                    <a:p>
                      <a:pPr algn="ctr">
                        <a:lnSpc>
                          <a:spcPct val="150000"/>
                        </a:lnSpc>
                      </a:pPr>
                      <a:r>
                        <a:rPr lang="en-US" sz="1400" dirty="0">
                          <a:effectLst/>
                        </a:rPr>
                        <a:t>-0.01</a:t>
                      </a:r>
                      <a:endParaRPr lang="en-US" dirty="0">
                        <a:effectLst/>
                      </a:endParaRPr>
                    </a:p>
                  </a:txBody>
                  <a:tcPr marL="68580" marR="68580" marT="0" marB="0"/>
                </a:tc>
                <a:tc>
                  <a:txBody>
                    <a:bodyPr/>
                    <a:lstStyle/>
                    <a:p>
                      <a:pPr algn="ctr">
                        <a:lnSpc>
                          <a:spcPct val="150000"/>
                        </a:lnSpc>
                      </a:pPr>
                      <a:r>
                        <a:rPr lang="en-US" sz="1400" dirty="0">
                          <a:effectLst/>
                        </a:rPr>
                        <a:t>0.000000</a:t>
                      </a:r>
                      <a:endParaRPr lang="en-US" dirty="0">
                        <a:effectLst/>
                      </a:endParaRPr>
                    </a:p>
                  </a:txBody>
                  <a:tcPr marL="68580" marR="68580" marT="0" marB="0"/>
                </a:tc>
                <a:tc>
                  <a:txBody>
                    <a:bodyPr/>
                    <a:lstStyle/>
                    <a:p>
                      <a:pPr algn="ctr">
                        <a:lnSpc>
                          <a:spcPct val="150000"/>
                        </a:lnSpc>
                      </a:pPr>
                      <a:r>
                        <a:rPr lang="en-US" sz="1400" dirty="0">
                          <a:effectLst/>
                        </a:rPr>
                        <a:t>2.673090e-04</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4229780054"/>
                  </a:ext>
                </a:extLst>
              </a:tr>
              <a:tr h="356372">
                <a:tc>
                  <a:txBody>
                    <a:bodyPr/>
                    <a:lstStyle/>
                    <a:p>
                      <a:pPr algn="ctr">
                        <a:lnSpc>
                          <a:spcPct val="150000"/>
                        </a:lnSpc>
                      </a:pPr>
                      <a:r>
                        <a:rPr lang="en-US" sz="1400" dirty="0">
                          <a:effectLst/>
                        </a:rPr>
                        <a:t>Goal</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tc>
                  <a:txBody>
                    <a:bodyPr/>
                    <a:lstStyle/>
                    <a:p>
                      <a:pPr algn="ctr">
                        <a:lnSpc>
                          <a:spcPct val="150000"/>
                        </a:lnSpc>
                      </a:pPr>
                      <a:r>
                        <a:rPr lang="en-US" sz="1400" dirty="0">
                          <a:effectLst/>
                        </a:rPr>
                        <a:t>0.000000</a:t>
                      </a:r>
                      <a:endParaRPr lang="en-US" dirty="0">
                        <a:effectLst/>
                      </a:endParaRPr>
                    </a:p>
                  </a:txBody>
                  <a:tcPr marL="68580" marR="68580" marT="0" marB="0"/>
                </a:tc>
                <a:tc>
                  <a:txBody>
                    <a:bodyPr/>
                    <a:lstStyle/>
                    <a:p>
                      <a:pPr algn="ctr">
                        <a:lnSpc>
                          <a:spcPct val="150000"/>
                        </a:lnSpc>
                      </a:pPr>
                      <a:r>
                        <a:rPr lang="en-US" sz="1400" dirty="0">
                          <a:effectLst/>
                        </a:rPr>
                        <a:t>0.000000e+00</a:t>
                      </a:r>
                      <a:endParaRPr lang="en-US" dirty="0">
                        <a:effectLst/>
                      </a:endParaRPr>
                    </a:p>
                  </a:txBody>
                  <a:tcPr marL="68580" marR="68580" marT="0" marB="0"/>
                </a:tc>
                <a:tc>
                  <a:txBody>
                    <a:bodyPr/>
                    <a:lstStyle/>
                    <a:p>
                      <a:pPr algn="ctr">
                        <a:lnSpc>
                          <a:spcPct val="150000"/>
                        </a:lnSpc>
                      </a:pPr>
                      <a:r>
                        <a:rPr lang="en-US" sz="1400" dirty="0">
                          <a:effectLst/>
                        </a:rPr>
                        <a:t>0.00</a:t>
                      </a:r>
                      <a:endParaRPr lang="en-US" dirty="0">
                        <a:effectLst/>
                      </a:endParaRPr>
                    </a:p>
                  </a:txBody>
                  <a:tcPr marL="68580" marR="68580" marT="0" marB="0"/>
                </a:tc>
                <a:extLst>
                  <a:ext uri="{0D108BD9-81ED-4DB2-BD59-A6C34878D82A}">
                    <a16:rowId xmlns:a16="http://schemas.microsoft.com/office/drawing/2014/main" val="3759003576"/>
                  </a:ext>
                </a:extLst>
              </a:tr>
            </a:tbl>
          </a:graphicData>
        </a:graphic>
      </p:graphicFrame>
      <p:sp>
        <p:nvSpPr>
          <p:cNvPr id="35" name="TextBox 34">
            <a:extLst>
              <a:ext uri="{FF2B5EF4-FFF2-40B4-BE49-F238E27FC236}">
                <a16:creationId xmlns:a16="http://schemas.microsoft.com/office/drawing/2014/main" id="{BAC1B4B1-C55A-7A79-95B7-8423585030FD}"/>
              </a:ext>
            </a:extLst>
          </p:cNvPr>
          <p:cNvSpPr txBox="1"/>
          <p:nvPr/>
        </p:nvSpPr>
        <p:spPr>
          <a:xfrm>
            <a:off x="3692015" y="5584721"/>
            <a:ext cx="47956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Arial"/>
              </a:rPr>
              <a:t>Final Q-Table generated by the RL SARSA algorithm</a:t>
            </a:r>
            <a:endParaRPr lang="en-US" dirty="0"/>
          </a:p>
        </p:txBody>
      </p:sp>
    </p:spTree>
    <p:extLst>
      <p:ext uri="{BB962C8B-B14F-4D97-AF65-F5344CB8AC3E}">
        <p14:creationId xmlns:p14="http://schemas.microsoft.com/office/powerpoint/2010/main" val="3398668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chat or text message&#10;&#10;Description automatically generated">
            <a:extLst>
              <a:ext uri="{FF2B5EF4-FFF2-40B4-BE49-F238E27FC236}">
                <a16:creationId xmlns:a16="http://schemas.microsoft.com/office/drawing/2014/main" id="{7E42D076-8FFD-9D8A-D29F-D2A527D2590B}"/>
              </a:ext>
            </a:extLst>
          </p:cNvPr>
          <p:cNvPicPr>
            <a:picLocks noChangeAspect="1"/>
          </p:cNvPicPr>
          <p:nvPr/>
        </p:nvPicPr>
        <p:blipFill>
          <a:blip r:embed="rId2"/>
          <a:stretch>
            <a:fillRect/>
          </a:stretch>
        </p:blipFill>
        <p:spPr>
          <a:xfrm>
            <a:off x="8485238" y="2384323"/>
            <a:ext cx="2743200" cy="1524000"/>
          </a:xfrm>
          <a:prstGeom prst="rect">
            <a:avLst/>
          </a:prstGeom>
        </p:spPr>
      </p:pic>
      <p:sp>
        <p:nvSpPr>
          <p:cNvPr id="5" name="TextBox 4">
            <a:extLst>
              <a:ext uri="{FF2B5EF4-FFF2-40B4-BE49-F238E27FC236}">
                <a16:creationId xmlns:a16="http://schemas.microsoft.com/office/drawing/2014/main" id="{4DB61CB3-5E92-29E5-0CF7-0FBE0BDE56D5}"/>
              </a:ext>
            </a:extLst>
          </p:cNvPr>
          <p:cNvSpPr txBox="1"/>
          <p:nvPr/>
        </p:nvSpPr>
        <p:spPr>
          <a:xfrm>
            <a:off x="951271" y="1713271"/>
            <a:ext cx="67867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latin typeface="Arial"/>
                <a:cs typeface="Arial"/>
              </a:rPr>
              <a:t>Figure 9 shows the shortest path determined by the algorithm. </a:t>
            </a:r>
            <a:endParaRPr lang="en-US" dirty="0">
              <a:latin typeface="Calibri" panose="020F0502020204030204"/>
              <a:ea typeface="Calibri" panose="020F0502020204030204"/>
              <a:cs typeface="Calibri" panose="020F0502020204030204"/>
            </a:endParaRPr>
          </a:p>
          <a:p>
            <a:pPr marL="285750" indent="-285750" algn="just">
              <a:buFont typeface="Arial" panose="020B0604020202020204" pitchFamily="34" charset="0"/>
              <a:buChar char="•"/>
            </a:pPr>
            <a:r>
              <a:rPr lang="en-US" dirty="0">
                <a:latin typeface="Arial"/>
                <a:cs typeface="Arial"/>
              </a:rPr>
              <a:t>It is observed that at any given state the Q-value corresponding to an action that would lead to an obstacle in the next state is negative and the action that would allow the agent to move closer to the destination or to the destination itself is positive. </a:t>
            </a:r>
            <a:endParaRPr lang="en-US">
              <a:latin typeface="Calibri" panose="020F0502020204030204"/>
              <a:ea typeface="Calibri" panose="020F0502020204030204"/>
              <a:cs typeface="Calibri" panose="020F0502020204030204"/>
            </a:endParaRPr>
          </a:p>
          <a:p>
            <a:pPr marL="285750" indent="-285750" algn="just">
              <a:buFont typeface="Arial" panose="020B0604020202020204" pitchFamily="34" charset="0"/>
              <a:buChar char="•"/>
            </a:pPr>
            <a:r>
              <a:rPr lang="en-US" dirty="0">
                <a:latin typeface="Arial"/>
                <a:cs typeface="Arial"/>
              </a:rPr>
              <a:t>The agent then chooses which action to take at each state and is able to identify the optimal path to reach the destination while avoiding obstacles.</a:t>
            </a:r>
            <a:endParaRPr lang="en-US">
              <a:ea typeface="Calibri"/>
              <a:cs typeface="Calibri"/>
            </a:endParaRPr>
          </a:p>
        </p:txBody>
      </p:sp>
      <p:sp>
        <p:nvSpPr>
          <p:cNvPr id="7" name="Rectangle 6">
            <a:extLst>
              <a:ext uri="{FF2B5EF4-FFF2-40B4-BE49-F238E27FC236}">
                <a16:creationId xmlns:a16="http://schemas.microsoft.com/office/drawing/2014/main" id="{02C9656D-0ACA-4F92-F81E-F2285EE4FC0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TextBox 8">
            <a:extLst>
              <a:ext uri="{FF2B5EF4-FFF2-40B4-BE49-F238E27FC236}">
                <a16:creationId xmlns:a16="http://schemas.microsoft.com/office/drawing/2014/main" id="{72D767D9-E5B6-9854-6B5B-EAECCEDF161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20</a:t>
            </a:r>
          </a:p>
        </p:txBody>
      </p:sp>
      <p:sp>
        <p:nvSpPr>
          <p:cNvPr id="11" name="Subtitle 2">
            <a:extLst>
              <a:ext uri="{FF2B5EF4-FFF2-40B4-BE49-F238E27FC236}">
                <a16:creationId xmlns:a16="http://schemas.microsoft.com/office/drawing/2014/main" id="{3D2E2A14-CFBC-AF67-0035-36F49984248B}"/>
              </a:ext>
            </a:extLst>
          </p:cNvPr>
          <p:cNvSpPr txBox="1">
            <a:spLocks/>
          </p:cNvSpPr>
          <p:nvPr/>
        </p:nvSpPr>
        <p:spPr>
          <a:xfrm>
            <a:off x="946470" y="898912"/>
            <a:ext cx="761657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Calibri" panose="020F0502020204030204"/>
              </a:rPr>
              <a:t>RESULTS AND DISCUSSIONS</a:t>
            </a:r>
          </a:p>
        </p:txBody>
      </p:sp>
      <p:sp>
        <p:nvSpPr>
          <p:cNvPr id="13" name="TextBox 12">
            <a:extLst>
              <a:ext uri="{FF2B5EF4-FFF2-40B4-BE49-F238E27FC236}">
                <a16:creationId xmlns:a16="http://schemas.microsoft.com/office/drawing/2014/main" id="{6A1B5333-27D1-9AB1-E28A-C72235D7956F}"/>
              </a:ext>
            </a:extLst>
          </p:cNvPr>
          <p:cNvSpPr txBox="1"/>
          <p:nvPr/>
        </p:nvSpPr>
        <p:spPr>
          <a:xfrm>
            <a:off x="7452852" y="4023851"/>
            <a:ext cx="47956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a:rPr>
              <a:t>Figure 9: </a:t>
            </a:r>
            <a:r>
              <a:rPr lang="en-US" sz="1400" dirty="0">
                <a:latin typeface="Arial"/>
              </a:rPr>
              <a:t>Shorted route and longest route</a:t>
            </a:r>
            <a:endParaRPr lang="en-US" sz="1400" dirty="0">
              <a:latin typeface="Arial"/>
              <a:cs typeface="Arial"/>
            </a:endParaRPr>
          </a:p>
        </p:txBody>
      </p:sp>
    </p:spTree>
    <p:extLst>
      <p:ext uri="{BB962C8B-B14F-4D97-AF65-F5344CB8AC3E}">
        <p14:creationId xmlns:p14="http://schemas.microsoft.com/office/powerpoint/2010/main" val="534565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21</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CONCLUSION</a:t>
            </a:r>
            <a:endParaRPr lang="en-US"/>
          </a:p>
        </p:txBody>
      </p:sp>
      <p:sp>
        <p:nvSpPr>
          <p:cNvPr id="4" name="TextBox 3">
            <a:extLst>
              <a:ext uri="{FF2B5EF4-FFF2-40B4-BE49-F238E27FC236}">
                <a16:creationId xmlns:a16="http://schemas.microsoft.com/office/drawing/2014/main" id="{759FB5F5-BEEE-9C27-808B-F0376BFBB0DC}"/>
              </a:ext>
            </a:extLst>
          </p:cNvPr>
          <p:cNvSpPr txBox="1"/>
          <p:nvPr/>
        </p:nvSpPr>
        <p:spPr>
          <a:xfrm>
            <a:off x="949037" y="1859623"/>
            <a:ext cx="870296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ea typeface="+mn-lt"/>
                <a:cs typeface="+mn-lt"/>
              </a:rPr>
              <a:t>The robot as an RL agent, successfully performs RL based path planning to accurately map the environment and its obstacles and determine the shortest path to reach a given destination. </a:t>
            </a:r>
            <a:endParaRPr lang="en-US">
              <a:latin typeface="Arial"/>
              <a:ea typeface="+mn-lt"/>
              <a:cs typeface="Arial"/>
            </a:endParaRPr>
          </a:p>
          <a:p>
            <a:pPr marL="285750" indent="-285750" algn="just">
              <a:buFont typeface="Arial"/>
              <a:buChar char="•"/>
            </a:pPr>
            <a:r>
              <a:rPr lang="en-US">
                <a:latin typeface="Arial"/>
                <a:ea typeface="+mn-lt"/>
                <a:cs typeface="+mn-lt"/>
              </a:rPr>
              <a:t>In the 3x3 environment, the robot agent performs accurate obstacle detection implementing depth estimation and by using the SARSA algorithm, identifies the optimal path to the destination within 10 episodes. </a:t>
            </a:r>
            <a:endParaRPr lang="en-US">
              <a:latin typeface="Arial"/>
              <a:ea typeface="+mn-lt"/>
              <a:cs typeface="Arial"/>
            </a:endParaRPr>
          </a:p>
          <a:p>
            <a:pPr marL="285750" indent="-285750" algn="just">
              <a:buFont typeface="Arial"/>
              <a:buChar char="•"/>
            </a:pPr>
            <a:r>
              <a:rPr lang="en-US">
                <a:latin typeface="Arial"/>
                <a:ea typeface="+mn-lt"/>
                <a:cs typeface="+mn-lt"/>
              </a:rPr>
              <a:t>As the number of obstacles and the size of the environment increases the time taken to identify the shortest path would also increase. </a:t>
            </a:r>
            <a:endParaRPr lang="en-US">
              <a:latin typeface="Arial"/>
              <a:cs typeface="Arial"/>
            </a:endParaRPr>
          </a:p>
          <a:p>
            <a:pPr marL="285750" indent="-285750" algn="just">
              <a:buFont typeface="Arial"/>
              <a:buChar char="•"/>
            </a:pPr>
            <a:r>
              <a:rPr lang="en-US">
                <a:latin typeface="Arial"/>
                <a:ea typeface="+mn-lt"/>
                <a:cs typeface="+mn-lt"/>
              </a:rPr>
              <a:t>Thus, a simple RL algorithm such as SARSA is used to identify an optimal path and is able to allow the robot agent to map an unknown environment. </a:t>
            </a:r>
            <a:endParaRPr lang="en-US">
              <a:latin typeface="Arial"/>
              <a:cs typeface="Arial"/>
            </a:endParaRPr>
          </a:p>
          <a:p>
            <a:pPr algn="just"/>
            <a:endParaRPr lang="en-US">
              <a:latin typeface="Arial"/>
              <a:cs typeface="Calibri"/>
            </a:endParaRPr>
          </a:p>
        </p:txBody>
      </p:sp>
    </p:spTree>
    <p:extLst>
      <p:ext uri="{BB962C8B-B14F-4D97-AF65-F5344CB8AC3E}">
        <p14:creationId xmlns:p14="http://schemas.microsoft.com/office/powerpoint/2010/main" val="1734024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504A5-0350-F6E0-D2D3-A1FAD2C4867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8" name="TextBox 7">
            <a:extLst>
              <a:ext uri="{FF2B5EF4-FFF2-40B4-BE49-F238E27FC236}">
                <a16:creationId xmlns:a16="http://schemas.microsoft.com/office/drawing/2014/main" id="{FDEBA72B-36F3-74B5-C392-51FBACF28B9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22</a:t>
            </a:r>
          </a:p>
        </p:txBody>
      </p:sp>
      <p:sp>
        <p:nvSpPr>
          <p:cNvPr id="10" name="Subtitle 2">
            <a:extLst>
              <a:ext uri="{FF2B5EF4-FFF2-40B4-BE49-F238E27FC236}">
                <a16:creationId xmlns:a16="http://schemas.microsoft.com/office/drawing/2014/main" id="{934A9666-870A-17F6-6F25-A7F7025946ED}"/>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FUTURE WORKS</a:t>
            </a:r>
          </a:p>
        </p:txBody>
      </p:sp>
      <p:sp>
        <p:nvSpPr>
          <p:cNvPr id="12" name="TextBox 11">
            <a:extLst>
              <a:ext uri="{FF2B5EF4-FFF2-40B4-BE49-F238E27FC236}">
                <a16:creationId xmlns:a16="http://schemas.microsoft.com/office/drawing/2014/main" id="{93C94B80-E735-CDD4-8740-C5D91F0E6F41}"/>
              </a:ext>
            </a:extLst>
          </p:cNvPr>
          <p:cNvSpPr txBox="1"/>
          <p:nvPr/>
        </p:nvSpPr>
        <p:spPr>
          <a:xfrm>
            <a:off x="875295" y="1454042"/>
            <a:ext cx="870296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Calibri"/>
            </a:endParaRPr>
          </a:p>
          <a:p>
            <a:pPr marL="285750" indent="-285750" algn="just">
              <a:buFont typeface="Arial"/>
              <a:buChar char="•"/>
            </a:pPr>
            <a:r>
              <a:rPr lang="en-US">
                <a:latin typeface="Arial"/>
                <a:ea typeface="+mn-lt"/>
                <a:cs typeface="+mn-lt"/>
              </a:rPr>
              <a:t>Can be further extended to larger environments and even dynamic environments. </a:t>
            </a:r>
            <a:endParaRPr lang="en-US">
              <a:latin typeface="Arial"/>
              <a:ea typeface="+mn-lt"/>
              <a:cs typeface="Arial"/>
            </a:endParaRPr>
          </a:p>
          <a:p>
            <a:pPr marL="285750" indent="-285750" algn="just">
              <a:buFont typeface="Arial"/>
              <a:buChar char="•"/>
            </a:pPr>
            <a:r>
              <a:rPr lang="en-US">
                <a:latin typeface="Arial"/>
                <a:ea typeface="+mn-lt"/>
                <a:cs typeface="+mn-lt"/>
              </a:rPr>
              <a:t>Future implementations may involve increasing the degrees of freedom of the agent and the environment states and even going beyond cell-based environments. </a:t>
            </a:r>
            <a:endParaRPr lang="en-US">
              <a:latin typeface="Arial"/>
              <a:ea typeface="+mn-lt"/>
              <a:cs typeface="Arial"/>
            </a:endParaRPr>
          </a:p>
          <a:p>
            <a:pPr marL="285750" indent="-285750" algn="just">
              <a:buFont typeface="Arial"/>
              <a:buChar char="•"/>
            </a:pPr>
            <a:r>
              <a:rPr lang="en-US">
                <a:latin typeface="Arial"/>
                <a:ea typeface="+mn-lt"/>
                <a:cs typeface="+mn-lt"/>
              </a:rPr>
              <a:t>It can also be implemented in diversified applications ranging from garden or warehouse management, Air crash investigations, Search and Rescue operations, serving food at restaurants, and even Space exploration. </a:t>
            </a:r>
            <a:endParaRPr lang="en-US">
              <a:latin typeface="Arial"/>
              <a:cs typeface="Arial"/>
            </a:endParaRPr>
          </a:p>
        </p:txBody>
      </p:sp>
    </p:spTree>
    <p:extLst>
      <p:ext uri="{BB962C8B-B14F-4D97-AF65-F5344CB8AC3E}">
        <p14:creationId xmlns:p14="http://schemas.microsoft.com/office/powerpoint/2010/main" val="2635673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23</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2" name="TextBox 1">
            <a:extLst>
              <a:ext uri="{FF2B5EF4-FFF2-40B4-BE49-F238E27FC236}">
                <a16:creationId xmlns:a16="http://schemas.microsoft.com/office/drawing/2014/main" id="{8DEB41AF-A6D8-C629-9E4E-A0E1DB2DD518}"/>
              </a:ext>
            </a:extLst>
          </p:cNvPr>
          <p:cNvSpPr txBox="1"/>
          <p:nvPr/>
        </p:nvSpPr>
        <p:spPr>
          <a:xfrm>
            <a:off x="947964" y="1664606"/>
            <a:ext cx="10762341"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Valentyn N. </a:t>
            </a:r>
            <a:r>
              <a:rPr lang="en-US" sz="1600" err="1">
                <a:latin typeface="Arial"/>
                <a:ea typeface="+mn-lt"/>
                <a:cs typeface="+mn-lt"/>
              </a:rPr>
              <a:t>Sichkar</a:t>
            </a:r>
            <a:r>
              <a:rPr lang="en-US" sz="1600">
                <a:latin typeface="Arial"/>
                <a:ea typeface="+mn-lt"/>
                <a:cs typeface="+mn-lt"/>
              </a:rPr>
              <a:t>, “Reinforcement Learning Algorithms in Global Path Planning for Mobile Robot,” In: International Conference on Industrial Engineering, Applications and Manufacturing, 2019</a:t>
            </a: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22106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1409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Reinforcement learning</a:t>
            </a:r>
            <a:r>
              <a:rPr lang="en-US">
                <a:latin typeface="Arial"/>
                <a:ea typeface="+mn-lt"/>
                <a:cs typeface="+mn-lt"/>
              </a:rPr>
              <a:t> is a machine learning training method based on rewarding desired behaviors and/or punishing undesired ones. In general, a reinforcement learning agent is able to perceive and interpret its environment, take actions and learn through trial and error. </a:t>
            </a:r>
            <a:endParaRPr lang="en-US">
              <a:latin typeface="Arial"/>
              <a:cs typeface="Arial"/>
            </a:endParaRPr>
          </a:p>
          <a:p>
            <a:pPr algn="just"/>
            <a:endParaRPr lang="en-US">
              <a:latin typeface="Arial"/>
              <a:ea typeface="Calibri" panose="020F0502020204030204"/>
              <a:cs typeface="Calibri" panose="020F0502020204030204"/>
            </a:endParaRPr>
          </a:p>
          <a:p>
            <a:pPr algn="just"/>
            <a:endParaRPr lang="en-US">
              <a:latin typeface="Arial"/>
              <a:ea typeface="Calibri" panose="020F0502020204030204"/>
              <a:cs typeface="Calibri" panose="020F0502020204030204"/>
            </a:endParaRPr>
          </a:p>
        </p:txBody>
      </p:sp>
      <p:pic>
        <p:nvPicPr>
          <p:cNvPr id="3" name="Picture 5" descr="Diagram&#10;&#10;Description automatically generated">
            <a:extLst>
              <a:ext uri="{FF2B5EF4-FFF2-40B4-BE49-F238E27FC236}">
                <a16:creationId xmlns:a16="http://schemas.microsoft.com/office/drawing/2014/main" id="{1A8BE3CF-8751-350D-644D-52516FEEE847}"/>
              </a:ext>
            </a:extLst>
          </p:cNvPr>
          <p:cNvPicPr>
            <a:picLocks noChangeAspect="1"/>
          </p:cNvPicPr>
          <p:nvPr/>
        </p:nvPicPr>
        <p:blipFill>
          <a:blip r:embed="rId2"/>
          <a:stretch>
            <a:fillRect/>
          </a:stretch>
        </p:blipFill>
        <p:spPr>
          <a:xfrm>
            <a:off x="1104899" y="2927350"/>
            <a:ext cx="4864677" cy="1992168"/>
          </a:xfrm>
          <a:prstGeom prst="rect">
            <a:avLst/>
          </a:prstGeom>
        </p:spPr>
      </p:pic>
      <p:pic>
        <p:nvPicPr>
          <p:cNvPr id="6" name="Picture 7" descr="A picture containing graphical user interface&#10;&#10;Description automatically generated">
            <a:extLst>
              <a:ext uri="{FF2B5EF4-FFF2-40B4-BE49-F238E27FC236}">
                <a16:creationId xmlns:a16="http://schemas.microsoft.com/office/drawing/2014/main" id="{B63DCD51-C78B-5277-1442-A29671134C8F}"/>
              </a:ext>
            </a:extLst>
          </p:cNvPr>
          <p:cNvPicPr>
            <a:picLocks noChangeAspect="1"/>
          </p:cNvPicPr>
          <p:nvPr/>
        </p:nvPicPr>
        <p:blipFill rotWithShape="1">
          <a:blip r:embed="rId3"/>
          <a:srcRect l="21137" t="22053" r="20781" b="10456"/>
          <a:stretch/>
        </p:blipFill>
        <p:spPr>
          <a:xfrm>
            <a:off x="6486092" y="2866303"/>
            <a:ext cx="2741804" cy="2985102"/>
          </a:xfrm>
          <a:prstGeom prst="rect">
            <a:avLst/>
          </a:prstGeom>
        </p:spPr>
      </p:pic>
      <p:sp>
        <p:nvSpPr>
          <p:cNvPr id="8" name="TextBox 7">
            <a:extLst>
              <a:ext uri="{FF2B5EF4-FFF2-40B4-BE49-F238E27FC236}">
                <a16:creationId xmlns:a16="http://schemas.microsoft.com/office/drawing/2014/main" id="{D1DB8D44-63B3-F50B-DBF4-6E01F95B3B5D}"/>
              </a:ext>
            </a:extLst>
          </p:cNvPr>
          <p:cNvSpPr txBox="1"/>
          <p:nvPr/>
        </p:nvSpPr>
        <p:spPr>
          <a:xfrm>
            <a:off x="946150" y="5439641"/>
            <a:ext cx="5817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Arial"/>
              <a:ea typeface="Calibri"/>
              <a:cs typeface="Arial"/>
            </a:endParaRPr>
          </a:p>
        </p:txBody>
      </p:sp>
      <p:sp>
        <p:nvSpPr>
          <p:cNvPr id="9" name="TextBox 8">
            <a:extLst>
              <a:ext uri="{FF2B5EF4-FFF2-40B4-BE49-F238E27FC236}">
                <a16:creationId xmlns:a16="http://schemas.microsoft.com/office/drawing/2014/main" id="{78FA54FA-0BAD-B688-C60C-2EC31D49FDE9}"/>
              </a:ext>
            </a:extLst>
          </p:cNvPr>
          <p:cNvSpPr txBox="1"/>
          <p:nvPr/>
        </p:nvSpPr>
        <p:spPr>
          <a:xfrm>
            <a:off x="1177636" y="4958772"/>
            <a:ext cx="4724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SARSA Illustration</a:t>
            </a:r>
            <a:endParaRPr lang="en-US">
              <a:latin typeface="Arial"/>
              <a:cs typeface="Arial"/>
            </a:endParaRPr>
          </a:p>
          <a:p>
            <a:r>
              <a:rPr lang="en-US" sz="1400">
                <a:latin typeface="Arial"/>
                <a:cs typeface="Arial"/>
              </a:rPr>
              <a:t>Reference: </a:t>
            </a:r>
            <a:r>
              <a:rPr lang="en-US" sz="1400">
                <a:latin typeface="Arial"/>
                <a:cs typeface="Arial"/>
                <a:hlinkClick r:id="rId4"/>
              </a:rPr>
              <a:t>https://medium.com/@vishnuvijayanpv/what-is-reinforcement-learning-e5dc827c8564</a:t>
            </a:r>
            <a:r>
              <a:rPr lang="en-US" sz="1400">
                <a:latin typeface="Arial"/>
                <a:cs typeface="Arial"/>
              </a:rPr>
              <a:t> </a:t>
            </a:r>
            <a:endParaRPr lang="en-US">
              <a:latin typeface="Arial"/>
              <a:cs typeface="Calibri" panose="020F0502020204030204"/>
            </a:endParaRPr>
          </a:p>
        </p:txBody>
      </p:sp>
      <p:sp>
        <p:nvSpPr>
          <p:cNvPr id="11" name="TextBox 10">
            <a:extLst>
              <a:ext uri="{FF2B5EF4-FFF2-40B4-BE49-F238E27FC236}">
                <a16:creationId xmlns:a16="http://schemas.microsoft.com/office/drawing/2014/main" id="{03A98B63-F4DD-5860-5F17-15361E049E81}"/>
              </a:ext>
            </a:extLst>
          </p:cNvPr>
          <p:cNvSpPr txBox="1"/>
          <p:nvPr/>
        </p:nvSpPr>
        <p:spPr>
          <a:xfrm>
            <a:off x="9311986" y="3803072"/>
            <a:ext cx="22796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Figure2: </a:t>
            </a:r>
            <a:r>
              <a:rPr lang="en-US" sz="1400">
                <a:latin typeface="Arial"/>
                <a:ea typeface="+mn-lt"/>
                <a:cs typeface="+mn-lt"/>
              </a:rPr>
              <a:t>SARSA – Software Implementation</a:t>
            </a:r>
            <a:endParaRPr lang="en-US" sz="1400">
              <a:latin typeface="Arial"/>
              <a:cs typeface="Arial"/>
            </a:endParaRPr>
          </a:p>
        </p:txBody>
      </p:sp>
    </p:spTree>
    <p:extLst>
      <p:ext uri="{BB962C8B-B14F-4D97-AF65-F5344CB8AC3E}">
        <p14:creationId xmlns:p14="http://schemas.microsoft.com/office/powerpoint/2010/main" val="3376238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063E9C-525F-87F4-B1C2-68CB967637A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CEA222E6-EF9B-DF56-1CF4-7D0C21DE14B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24</a:t>
            </a:r>
          </a:p>
        </p:txBody>
      </p:sp>
      <p:sp>
        <p:nvSpPr>
          <p:cNvPr id="9" name="Subtitle 2">
            <a:extLst>
              <a:ext uri="{FF2B5EF4-FFF2-40B4-BE49-F238E27FC236}">
                <a16:creationId xmlns:a16="http://schemas.microsoft.com/office/drawing/2014/main" id="{BE6D7087-D6C4-D342-8B7A-BB45A8994067}"/>
              </a:ext>
            </a:extLst>
          </p:cNvPr>
          <p:cNvSpPr txBox="1">
            <a:spLocks/>
          </p:cNvSpPr>
          <p:nvPr/>
        </p:nvSpPr>
        <p:spPr>
          <a:xfrm>
            <a:off x="946470" y="898912"/>
            <a:ext cx="915350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CONFERENCE ACCEPTANCE</a:t>
            </a:r>
            <a:endParaRPr lang="en-US"/>
          </a:p>
          <a:p>
            <a:endParaRPr lang="en-IN" sz="3200" b="1">
              <a:latin typeface="Arial"/>
              <a:cs typeface="Calibri" panose="020F0502020204030204"/>
            </a:endParaRPr>
          </a:p>
        </p:txBody>
      </p:sp>
      <p:sp>
        <p:nvSpPr>
          <p:cNvPr id="11" name="TextBox 10">
            <a:extLst>
              <a:ext uri="{FF2B5EF4-FFF2-40B4-BE49-F238E27FC236}">
                <a16:creationId xmlns:a16="http://schemas.microsoft.com/office/drawing/2014/main" id="{53B3D3D9-62FD-8FF8-74D9-EABDA568ADEC}"/>
              </a:ext>
            </a:extLst>
          </p:cNvPr>
          <p:cNvSpPr txBox="1"/>
          <p:nvPr/>
        </p:nvSpPr>
        <p:spPr>
          <a:xfrm>
            <a:off x="3526143" y="1966871"/>
            <a:ext cx="515310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latin typeface="Arial"/>
              </a:rPr>
              <a:t>​</a:t>
            </a:r>
          </a:p>
          <a:p>
            <a:r>
              <a:rPr lang="en-GB" dirty="0">
                <a:latin typeface="Arial"/>
              </a:rPr>
              <a:t>AIKP’22 - ID: 8079</a:t>
            </a:r>
            <a:endParaRPr lang="en-US" dirty="0">
              <a:latin typeface="Arial"/>
            </a:endParaRPr>
          </a:p>
          <a:p>
            <a:r>
              <a:rPr lang="en-GB" dirty="0">
                <a:latin typeface="Arial"/>
              </a:rPr>
              <a:t>Second International Conference On </a:t>
            </a:r>
            <a:endParaRPr lang="en-US" dirty="0">
              <a:latin typeface="Arial"/>
              <a:cs typeface="Arial"/>
            </a:endParaRPr>
          </a:p>
          <a:p>
            <a:r>
              <a:rPr lang="en-GB" dirty="0">
                <a:latin typeface="Arial"/>
              </a:rPr>
              <a:t>Artificial Intelligence and Knowledge Processing</a:t>
            </a:r>
            <a:r>
              <a:rPr lang="en-US" dirty="0">
                <a:latin typeface="Arial"/>
              </a:rPr>
              <a:t>​</a:t>
            </a:r>
            <a:br>
              <a:rPr lang="en-US" dirty="0">
                <a:latin typeface="Arial"/>
              </a:rPr>
            </a:br>
            <a:r>
              <a:rPr lang="en-GB" dirty="0" err="1">
                <a:latin typeface="Arial"/>
              </a:rPr>
              <a:t>Woxsen</a:t>
            </a:r>
            <a:r>
              <a:rPr lang="en-GB" dirty="0">
                <a:latin typeface="Arial"/>
              </a:rPr>
              <a:t> University</a:t>
            </a:r>
            <a:r>
              <a:rPr lang="en-US" dirty="0">
                <a:latin typeface="Arial"/>
              </a:rPr>
              <a:t>​</a:t>
            </a:r>
            <a:br>
              <a:rPr lang="en-US" dirty="0">
                <a:latin typeface="Arial"/>
              </a:rPr>
            </a:br>
            <a:r>
              <a:rPr lang="en-GB" dirty="0">
                <a:latin typeface="Arial"/>
              </a:rPr>
              <a:t>Hyderabad, India, July 22-23, 2022</a:t>
            </a:r>
            <a:r>
              <a:rPr lang="en-US" dirty="0">
                <a:latin typeface="Arial"/>
              </a:rPr>
              <a:t>​</a:t>
            </a:r>
            <a:endParaRPr lang="en-US" dirty="0">
              <a:latin typeface="Arial"/>
              <a:cs typeface="Arial"/>
            </a:endParaRPr>
          </a:p>
          <a:p>
            <a:endParaRPr lang="en-US" dirty="0">
              <a:latin typeface="Arial"/>
              <a:cs typeface="Arial"/>
            </a:endParaRPr>
          </a:p>
          <a:p>
            <a:r>
              <a:rPr lang="en-US" dirty="0">
                <a:latin typeface="Arial"/>
                <a:ea typeface="+mn-lt"/>
                <a:cs typeface="+mn-lt"/>
              </a:rPr>
              <a:t>Paper will get published in CRC Press Taylor &amp; Francis Book</a:t>
            </a:r>
            <a:endParaRPr lang="en-US" dirty="0">
              <a:latin typeface="Arial"/>
            </a:endParaRPr>
          </a:p>
          <a:p>
            <a:endParaRPr lang="en-US">
              <a:latin typeface="Arial"/>
              <a:cs typeface="Arial"/>
            </a:endParaRPr>
          </a:p>
        </p:txBody>
      </p:sp>
    </p:spTree>
    <p:extLst>
      <p:ext uri="{BB962C8B-B14F-4D97-AF65-F5344CB8AC3E}">
        <p14:creationId xmlns:p14="http://schemas.microsoft.com/office/powerpoint/2010/main" val="16057919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CDD12D-D492-9B0B-6C70-824F0C48E10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174B317C-5DE3-8D30-03A1-A708312F017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1703386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91</Slides>
  <Notes>2</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REINFORCEMENT LEARNING BASED AUTOMATED PATH PLANNING IN GARDEN ENVIRONMENT USING DEPTH - 'RAPiG-D'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REINFORCEMENT LEARNING BASED AUTOMATED PATH PLANNING IN GARDEN ENVIRONMENT USING DEPTH - 'RAPiG-D'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BASED AUTOMATED PATH PLANNING IN GARDEN ENVIRONMENT</dc:title>
  <dc:creator>Sathiya Murthi Sankaran</dc:creator>
  <cp:revision>237</cp:revision>
  <dcterms:created xsi:type="dcterms:W3CDTF">2022-03-25T07:53:27Z</dcterms:created>
  <dcterms:modified xsi:type="dcterms:W3CDTF">2022-06-27T19:53:31Z</dcterms:modified>
</cp:coreProperties>
</file>